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1D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38B1855-1B75-4FBE-930C-398BA8C253C6}" styleName="Estilo temático 2 - Énfasis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1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1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F9E1A-B8C3-4A7D-8D73-E789E80D26E1}" type="datetimeFigureOut">
              <a:rPr lang="es-CO" smtClean="0"/>
              <a:t>02/09/2019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768BA-7872-4503-BD5E-F6F8F7B3B8D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27570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F9E1A-B8C3-4A7D-8D73-E789E80D26E1}" type="datetimeFigureOut">
              <a:rPr lang="es-CO" smtClean="0"/>
              <a:t>02/09/2019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768BA-7872-4503-BD5E-F6F8F7B3B8D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75749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F9E1A-B8C3-4A7D-8D73-E789E80D26E1}" type="datetimeFigureOut">
              <a:rPr lang="es-CO" smtClean="0"/>
              <a:t>02/09/2019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768BA-7872-4503-BD5E-F6F8F7B3B8D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42765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F9E1A-B8C3-4A7D-8D73-E789E80D26E1}" type="datetimeFigureOut">
              <a:rPr lang="es-CO" smtClean="0"/>
              <a:t>02/09/2019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768BA-7872-4503-BD5E-F6F8F7B3B8D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45648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F9E1A-B8C3-4A7D-8D73-E789E80D26E1}" type="datetimeFigureOut">
              <a:rPr lang="es-CO" smtClean="0"/>
              <a:t>02/09/2019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768BA-7872-4503-BD5E-F6F8F7B3B8D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0974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F9E1A-B8C3-4A7D-8D73-E789E80D26E1}" type="datetimeFigureOut">
              <a:rPr lang="es-CO" smtClean="0"/>
              <a:t>02/09/2019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768BA-7872-4503-BD5E-F6F8F7B3B8D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68407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F9E1A-B8C3-4A7D-8D73-E789E80D26E1}" type="datetimeFigureOut">
              <a:rPr lang="es-CO" smtClean="0"/>
              <a:t>02/09/2019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768BA-7872-4503-BD5E-F6F8F7B3B8D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94799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F9E1A-B8C3-4A7D-8D73-E789E80D26E1}" type="datetimeFigureOut">
              <a:rPr lang="es-CO" smtClean="0"/>
              <a:t>02/09/2019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768BA-7872-4503-BD5E-F6F8F7B3B8D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57355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F9E1A-B8C3-4A7D-8D73-E789E80D26E1}" type="datetimeFigureOut">
              <a:rPr lang="es-CO" smtClean="0"/>
              <a:t>02/09/2019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768BA-7872-4503-BD5E-F6F8F7B3B8D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17583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F9E1A-B8C3-4A7D-8D73-E789E80D26E1}" type="datetimeFigureOut">
              <a:rPr lang="es-CO" smtClean="0"/>
              <a:t>02/09/2019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768BA-7872-4503-BD5E-F6F8F7B3B8D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25749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F9E1A-B8C3-4A7D-8D73-E789E80D26E1}" type="datetimeFigureOut">
              <a:rPr lang="es-CO" smtClean="0"/>
              <a:t>02/09/2019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768BA-7872-4503-BD5E-F6F8F7B3B8D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32365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F9E1A-B8C3-4A7D-8D73-E789E80D26E1}" type="datetimeFigureOut">
              <a:rPr lang="es-CO" smtClean="0"/>
              <a:t>02/09/2019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1768BA-7872-4503-BD5E-F6F8F7B3B8D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9916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/>
          <p:cNvSpPr txBox="1"/>
          <p:nvPr/>
        </p:nvSpPr>
        <p:spPr>
          <a:xfrm>
            <a:off x="6663555" y="824644"/>
            <a:ext cx="241465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¡Hemos visto tus presentaciones! Y sabemos que le incluyes mucho contenido a las diapositivas. ¡Sé breve! La diapositiva debe ser solo un apoyo. </a:t>
            </a:r>
          </a:p>
          <a:p>
            <a:endParaRPr lang="es-ES" sz="1600" dirty="0">
              <a:solidFill>
                <a:schemeClr val="bg1"/>
              </a:solidFill>
            </a:endParaRPr>
          </a:p>
        </p:txBody>
      </p:sp>
      <p:sp>
        <p:nvSpPr>
          <p:cNvPr id="5" name="1 Título">
            <a:extLst>
              <a:ext uri="{FF2B5EF4-FFF2-40B4-BE49-F238E27FC236}">
                <a16:creationId xmlns:a16="http://schemas.microsoft.com/office/drawing/2014/main" xmlns="" id="{ED56C9B9-0402-4543-B66F-C9A58981B895}"/>
              </a:ext>
            </a:extLst>
          </p:cNvPr>
          <p:cNvSpPr txBox="1">
            <a:spLocks/>
          </p:cNvSpPr>
          <p:nvPr/>
        </p:nvSpPr>
        <p:spPr>
          <a:xfrm>
            <a:off x="4710309" y="114033"/>
            <a:ext cx="6321141" cy="710611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 fontScale="90000" lnSpcReduction="10000"/>
          </a:bodyPr>
          <a:lstStyle>
            <a:lvl1pPr algn="ctr" defTabSz="1018824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CO" sz="4400" b="1" dirty="0">
                <a:solidFill>
                  <a:srgbClr val="D11D5E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Malla Curricular</a:t>
            </a:r>
          </a:p>
        </p:txBody>
      </p:sp>
      <p:grpSp>
        <p:nvGrpSpPr>
          <p:cNvPr id="7" name="6 Grupo">
            <a:extLst>
              <a:ext uri="{FF2B5EF4-FFF2-40B4-BE49-F238E27FC236}">
                <a16:creationId xmlns:a16="http://schemas.microsoft.com/office/drawing/2014/main" xmlns="" id="{29A9CA3F-4338-0C41-8F52-D902E2732E2A}"/>
              </a:ext>
            </a:extLst>
          </p:cNvPr>
          <p:cNvGrpSpPr/>
          <p:nvPr/>
        </p:nvGrpSpPr>
        <p:grpSpPr>
          <a:xfrm>
            <a:off x="821239" y="824644"/>
            <a:ext cx="10900577" cy="5883965"/>
            <a:chOff x="1285149" y="1369354"/>
            <a:chExt cx="10450315" cy="4984304"/>
          </a:xfrm>
        </p:grpSpPr>
        <p:grpSp>
          <p:nvGrpSpPr>
            <p:cNvPr id="8" name="Grupo 4">
              <a:extLst>
                <a:ext uri="{FF2B5EF4-FFF2-40B4-BE49-F238E27FC236}">
                  <a16:creationId xmlns:a16="http://schemas.microsoft.com/office/drawing/2014/main" xmlns="" id="{38C4AFAD-108E-B64E-9914-433AAEFAE1DF}"/>
                </a:ext>
              </a:extLst>
            </p:cNvPr>
            <p:cNvGrpSpPr/>
            <p:nvPr/>
          </p:nvGrpSpPr>
          <p:grpSpPr>
            <a:xfrm>
              <a:off x="1322614" y="1369354"/>
              <a:ext cx="2218483" cy="2314477"/>
              <a:chOff x="0" y="0"/>
              <a:chExt cx="2217927" cy="2313708"/>
            </a:xfrm>
          </p:grpSpPr>
          <p:sp>
            <p:nvSpPr>
              <p:cNvPr id="143" name="Text Box 27">
                <a:extLst>
                  <a:ext uri="{FF2B5EF4-FFF2-40B4-BE49-F238E27FC236}">
                    <a16:creationId xmlns:a16="http://schemas.microsoft.com/office/drawing/2014/main" xmlns="" id="{F975EBD5-C345-E641-9FA5-E522381CCFF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6516" y="1237118"/>
                <a:ext cx="710516" cy="616392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headEnd/>
                <a:tailEnd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square" lIns="18000" tIns="10800" rIns="18000" bIns="1080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CO" sz="800" dirty="0">
                    <a:solidFill>
                      <a:srgbClr val="000000"/>
                    </a:solidFill>
                    <a:latin typeface="Berlin Sans FB" pitchFamily="34" charset="0"/>
                  </a:rPr>
                  <a:t>Gestión de Recursos Empresariales</a:t>
                </a:r>
                <a:endParaRPr lang="es-ES" sz="800" dirty="0">
                  <a:solidFill>
                    <a:srgbClr val="000000"/>
                  </a:solidFill>
                  <a:latin typeface="Berlin Sans FB" pitchFamily="34" charset="0"/>
                </a:endParaRPr>
              </a:p>
            </p:txBody>
          </p:sp>
          <p:sp>
            <p:nvSpPr>
              <p:cNvPr id="144" name="Text Box 31">
                <a:extLst>
                  <a:ext uri="{FF2B5EF4-FFF2-40B4-BE49-F238E27FC236}">
                    <a16:creationId xmlns:a16="http://schemas.microsoft.com/office/drawing/2014/main" xmlns="" id="{7563D461-FABD-8B46-A723-C253F80B1A1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39477" y="1240448"/>
                <a:ext cx="778450" cy="268586"/>
              </a:xfrm>
              <a:prstGeom prst="rect">
                <a:avLst/>
              </a:prstGeom>
              <a:solidFill>
                <a:srgbClr val="A044E6"/>
              </a:solidFill>
              <a:ln>
                <a:headEnd/>
                <a:tailEnd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square" lIns="18000" tIns="10800" rIns="18000" bIns="10800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CO" sz="900" dirty="0">
                    <a:solidFill>
                      <a:srgbClr val="000000"/>
                    </a:solidFill>
                    <a:latin typeface="Berlin Sans FB" pitchFamily="34" charset="0"/>
                  </a:rPr>
                  <a:t>Talento</a:t>
                </a:r>
                <a:r>
                  <a:rPr lang="es-CO" sz="900" baseline="0" dirty="0">
                    <a:solidFill>
                      <a:srgbClr val="000000"/>
                    </a:solidFill>
                    <a:latin typeface="Berlin Sans FB" pitchFamily="34" charset="0"/>
                  </a:rPr>
                  <a:t> Humano</a:t>
                </a:r>
                <a:endParaRPr lang="es-ES" sz="900" dirty="0">
                  <a:solidFill>
                    <a:srgbClr val="000000"/>
                  </a:solidFill>
                  <a:latin typeface="Berlin Sans FB" pitchFamily="34" charset="0"/>
                </a:endParaRPr>
              </a:p>
            </p:txBody>
          </p:sp>
          <p:sp>
            <p:nvSpPr>
              <p:cNvPr id="145" name="Text Box 34">
                <a:extLst>
                  <a:ext uri="{FF2B5EF4-FFF2-40B4-BE49-F238E27FC236}">
                    <a16:creationId xmlns:a16="http://schemas.microsoft.com/office/drawing/2014/main" xmlns="" id="{DE2D71CB-D94D-BD45-B506-2D5DE4BAEB4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60206" y="1578774"/>
                <a:ext cx="757721" cy="273819"/>
              </a:xfrm>
              <a:prstGeom prst="rect">
                <a:avLst/>
              </a:prstGeom>
              <a:solidFill>
                <a:srgbClr val="138FD4"/>
              </a:solidFill>
              <a:ln>
                <a:headEnd/>
                <a:tailEnd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square" lIns="18000" tIns="10800" rIns="18000" bIns="10800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ES" sz="900" dirty="0">
                    <a:solidFill>
                      <a:srgbClr val="000000"/>
                    </a:solidFill>
                    <a:latin typeface="Berlin Sans FB" pitchFamily="34" charset="0"/>
                  </a:rPr>
                  <a:t>Mercadeo</a:t>
                </a:r>
              </a:p>
            </p:txBody>
          </p:sp>
          <p:sp>
            <p:nvSpPr>
              <p:cNvPr id="146" name="Text Box 18">
                <a:extLst>
                  <a:ext uri="{FF2B5EF4-FFF2-40B4-BE49-F238E27FC236}">
                    <a16:creationId xmlns:a16="http://schemas.microsoft.com/office/drawing/2014/main" xmlns="" id="{44AD5474-2D04-E34F-8CA3-14AF953D017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285351"/>
                <a:ext cx="635223" cy="2028357"/>
              </a:xfrm>
              <a:prstGeom prst="rect">
                <a:avLst/>
              </a:prstGeom>
              <a:solidFill>
                <a:srgbClr val="138FD4"/>
              </a:solidFill>
              <a:ln>
                <a:headEnd/>
                <a:tailEnd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vert="wordArtVert" wrap="square" lIns="18000" tIns="10800" rIns="18000" bIns="1080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CO" sz="800" dirty="0">
                    <a:solidFill>
                      <a:srgbClr val="000000"/>
                    </a:solidFill>
                    <a:latin typeface="Berlin Sans FB" pitchFamily="34" charset="0"/>
                  </a:rPr>
                  <a:t>ADMINISTRACIÓN</a:t>
                </a:r>
                <a:r>
                  <a:rPr lang="es-CO" sz="800" baseline="0" dirty="0">
                    <a:solidFill>
                      <a:srgbClr val="000000"/>
                    </a:solidFill>
                    <a:latin typeface="Berlin Sans FB" pitchFamily="34" charset="0"/>
                  </a:rPr>
                  <a:t> Y ORGANIZACIONES</a:t>
                </a:r>
                <a:endParaRPr lang="es-ES" sz="800" dirty="0">
                  <a:solidFill>
                    <a:srgbClr val="000000"/>
                  </a:solidFill>
                  <a:latin typeface="Berlin Sans FB" pitchFamily="34" charset="0"/>
                </a:endParaRPr>
              </a:p>
            </p:txBody>
          </p:sp>
          <p:sp>
            <p:nvSpPr>
              <p:cNvPr id="147" name="Text Box 35">
                <a:extLst>
                  <a:ext uri="{FF2B5EF4-FFF2-40B4-BE49-F238E27FC236}">
                    <a16:creationId xmlns:a16="http://schemas.microsoft.com/office/drawing/2014/main" xmlns="" id="{A920E17F-4085-324D-922B-F8A8702F608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39477" y="804011"/>
                <a:ext cx="778450" cy="377520"/>
              </a:xfrm>
              <a:prstGeom prst="rect">
                <a:avLst/>
              </a:prstGeom>
              <a:solidFill>
                <a:srgbClr val="BF1070"/>
              </a:solidFill>
              <a:ln>
                <a:headEnd/>
                <a:tailEnd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square" lIns="18000" tIns="10800" rIns="18000" bIns="10800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ES" sz="800" dirty="0">
                    <a:solidFill>
                      <a:srgbClr val="000000"/>
                    </a:solidFill>
                    <a:latin typeface="Berlin Sans FB" pitchFamily="34" charset="0"/>
                  </a:rPr>
                  <a:t>Política Empresarial-Competencias</a:t>
                </a:r>
              </a:p>
              <a:p>
                <a:pPr algn="ctr"/>
                <a:endParaRPr lang="es-ES" sz="900" dirty="0">
                  <a:solidFill>
                    <a:srgbClr val="000000"/>
                  </a:solidFill>
                  <a:latin typeface="Berlin Sans FB" pitchFamily="34" charset="0"/>
                </a:endParaRPr>
              </a:p>
            </p:txBody>
          </p:sp>
          <p:sp>
            <p:nvSpPr>
              <p:cNvPr id="148" name="Text Box 45">
                <a:extLst>
                  <a:ext uri="{FF2B5EF4-FFF2-40B4-BE49-F238E27FC236}">
                    <a16:creationId xmlns:a16="http://schemas.microsoft.com/office/drawing/2014/main" xmlns="" id="{1AD495B6-88C9-8E43-9091-247118D9BB4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5788" y="804690"/>
                <a:ext cx="706749" cy="378983"/>
              </a:xfrm>
              <a:prstGeom prst="rect">
                <a:avLst/>
              </a:prstGeom>
              <a:solidFill>
                <a:srgbClr val="BF1070"/>
              </a:solidFill>
              <a:ln>
                <a:headEnd/>
                <a:tailEnd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square" lIns="18000" tIns="10800" rIns="18000" bIns="1080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ES" sz="1000" dirty="0">
                    <a:latin typeface="Berlin Sans FB" pitchFamily="34" charset="0"/>
                  </a:rPr>
                  <a:t>Gerencia</a:t>
                </a:r>
              </a:p>
              <a:p>
                <a:pPr algn="ctr"/>
                <a:endParaRPr lang="es-ES" sz="900" dirty="0">
                  <a:latin typeface="Berlin Sans FB" pitchFamily="34" charset="0"/>
                </a:endParaRPr>
              </a:p>
            </p:txBody>
          </p:sp>
          <p:sp>
            <p:nvSpPr>
              <p:cNvPr id="149" name="Text Box 17">
                <a:extLst>
                  <a:ext uri="{FF2B5EF4-FFF2-40B4-BE49-F238E27FC236}">
                    <a16:creationId xmlns:a16="http://schemas.microsoft.com/office/drawing/2014/main" xmlns="" id="{46E7A118-4623-694E-8562-8D3465358A0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" y="0"/>
                <a:ext cx="635223" cy="210904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lIns="18000" tIns="10800" rIns="18000" bIns="1080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ES" sz="1000" dirty="0">
                    <a:solidFill>
                      <a:schemeClr val="bg1"/>
                    </a:solidFill>
                    <a:latin typeface="Berlin Sans FB" pitchFamily="34" charset="0"/>
                  </a:rPr>
                  <a:t>Campo</a:t>
                </a:r>
                <a:endParaRPr lang="es-ES" sz="1000" b="0" dirty="0">
                  <a:solidFill>
                    <a:schemeClr val="bg1"/>
                  </a:solidFill>
                  <a:latin typeface="Berlin Sans FB" pitchFamily="34" charset="0"/>
                </a:endParaRPr>
              </a:p>
            </p:txBody>
          </p:sp>
          <p:sp>
            <p:nvSpPr>
              <p:cNvPr id="150" name="Text Box 20">
                <a:extLst>
                  <a:ext uri="{FF2B5EF4-FFF2-40B4-BE49-F238E27FC236}">
                    <a16:creationId xmlns:a16="http://schemas.microsoft.com/office/drawing/2014/main" xmlns="" id="{0C11B028-E01F-6147-9F76-8ED9BC60C12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21642" y="1689"/>
                <a:ext cx="680894" cy="2294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lIns="18000" tIns="10800" rIns="18000" bIns="1080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ES" sz="1000" b="0" dirty="0">
                    <a:solidFill>
                      <a:schemeClr val="bg1"/>
                    </a:solidFill>
                    <a:latin typeface="Berlin Sans FB" pitchFamily="34" charset="0"/>
                  </a:rPr>
                  <a:t>Núcleo</a:t>
                </a:r>
                <a:endParaRPr lang="es-ES" sz="900" dirty="0">
                  <a:solidFill>
                    <a:srgbClr val="000000"/>
                  </a:solidFill>
                  <a:latin typeface="Berlin Sans FB" pitchFamily="34" charset="0"/>
                </a:endParaRPr>
              </a:p>
            </p:txBody>
          </p:sp>
          <p:sp>
            <p:nvSpPr>
              <p:cNvPr id="151" name="Text Box 22">
                <a:extLst>
                  <a:ext uri="{FF2B5EF4-FFF2-40B4-BE49-F238E27FC236}">
                    <a16:creationId xmlns:a16="http://schemas.microsoft.com/office/drawing/2014/main" xmlns="" id="{9A832FDA-A494-4D41-B58A-555C13C5951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50687" y="1688"/>
                <a:ext cx="767240" cy="22069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lIns="18000" tIns="10800" rIns="18000" bIns="1080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CO" sz="1000" b="0">
                    <a:solidFill>
                      <a:schemeClr val="bg1"/>
                    </a:solidFill>
                    <a:latin typeface="Berlin Sans FB" pitchFamily="34" charset="0"/>
                  </a:rPr>
                  <a:t>Área</a:t>
                </a:r>
                <a:endParaRPr lang="es-ES" sz="900" b="0">
                  <a:solidFill>
                    <a:schemeClr val="bg1"/>
                  </a:solidFill>
                  <a:latin typeface="Berlin Sans FB" pitchFamily="34" charset="0"/>
                </a:endParaRPr>
              </a:p>
            </p:txBody>
          </p:sp>
          <p:sp>
            <p:nvSpPr>
              <p:cNvPr id="152" name="Text Box 12">
                <a:extLst>
                  <a:ext uri="{FF2B5EF4-FFF2-40B4-BE49-F238E27FC236}">
                    <a16:creationId xmlns:a16="http://schemas.microsoft.com/office/drawing/2014/main" xmlns="" id="{6683F864-3407-E244-9D05-06257A7C136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85814" y="299809"/>
                <a:ext cx="716722" cy="429437"/>
              </a:xfrm>
              <a:prstGeom prst="rect">
                <a:avLst/>
              </a:prstGeom>
              <a:solidFill>
                <a:srgbClr val="138FD4"/>
              </a:solidFill>
              <a:ln>
                <a:headEnd/>
                <a:tailEnd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square" lIns="18000" tIns="10800" rIns="18000" bIns="1080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CO" sz="800" dirty="0"/>
                  <a:t>Administración</a:t>
                </a:r>
                <a:r>
                  <a:rPr lang="es-CO" sz="800" baseline="0" dirty="0"/>
                  <a:t> y Organizaciones</a:t>
                </a:r>
                <a:endParaRPr lang="es-ES" sz="1400" dirty="0"/>
              </a:p>
            </p:txBody>
          </p:sp>
          <p:sp>
            <p:nvSpPr>
              <p:cNvPr id="153" name="Rectángulo 15">
                <a:extLst>
                  <a:ext uri="{FF2B5EF4-FFF2-40B4-BE49-F238E27FC236}">
                    <a16:creationId xmlns:a16="http://schemas.microsoft.com/office/drawing/2014/main" xmlns="" id="{4DBFBC57-07A5-DE4E-ADF8-AC27910A74BF}"/>
                  </a:ext>
                </a:extLst>
              </p:cNvPr>
              <p:cNvSpPr/>
              <p:nvPr/>
            </p:nvSpPr>
            <p:spPr>
              <a:xfrm>
                <a:off x="696516" y="1906595"/>
                <a:ext cx="1511860" cy="401167"/>
              </a:xfrm>
              <a:prstGeom prst="rect">
                <a:avLst/>
              </a:prstGeom>
              <a:solidFill>
                <a:srgbClr val="A044E6"/>
              </a:soli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CO" dirty="0"/>
                  <a:t>Línea de </a:t>
                </a:r>
                <a:r>
                  <a:rPr lang="es-CO" baseline="0" dirty="0"/>
                  <a:t> Emprendimiento</a:t>
                </a:r>
                <a:endParaRPr lang="es-CO" dirty="0"/>
              </a:p>
            </p:txBody>
          </p:sp>
          <p:sp>
            <p:nvSpPr>
              <p:cNvPr id="154" name="Rectángulo 16">
                <a:extLst>
                  <a:ext uri="{FF2B5EF4-FFF2-40B4-BE49-F238E27FC236}">
                    <a16:creationId xmlns:a16="http://schemas.microsoft.com/office/drawing/2014/main" xmlns="" id="{080339F4-B51F-4F4E-8748-181D6D92C76E}"/>
                  </a:ext>
                </a:extLst>
              </p:cNvPr>
              <p:cNvSpPr/>
              <p:nvPr/>
            </p:nvSpPr>
            <p:spPr>
              <a:xfrm>
                <a:off x="1439477" y="294005"/>
                <a:ext cx="778450" cy="432002"/>
              </a:xfrm>
              <a:prstGeom prst="rect">
                <a:avLst/>
              </a:prstGeom>
              <a:solidFill>
                <a:srgbClr val="138FD4"/>
              </a:soli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CO" sz="800" dirty="0">
                    <a:solidFill>
                      <a:sysClr val="windowText" lastClr="000000"/>
                    </a:solidFill>
                  </a:rPr>
                  <a:t>Pensamiento Administrativo-Proceso</a:t>
                </a:r>
              </a:p>
            </p:txBody>
          </p:sp>
        </p:grpSp>
        <p:grpSp>
          <p:nvGrpSpPr>
            <p:cNvPr id="9" name="Grupo 17">
              <a:extLst>
                <a:ext uri="{FF2B5EF4-FFF2-40B4-BE49-F238E27FC236}">
                  <a16:creationId xmlns:a16="http://schemas.microsoft.com/office/drawing/2014/main" xmlns="" id="{975ECF6E-930F-024C-BD00-918E47F5C9D2}"/>
                </a:ext>
              </a:extLst>
            </p:cNvPr>
            <p:cNvGrpSpPr/>
            <p:nvPr/>
          </p:nvGrpSpPr>
          <p:grpSpPr>
            <a:xfrm>
              <a:off x="3589260" y="1380125"/>
              <a:ext cx="8090462" cy="232208"/>
              <a:chOff x="0" y="4000"/>
              <a:chExt cx="6814921" cy="145691"/>
            </a:xfrm>
          </p:grpSpPr>
          <p:sp>
            <p:nvSpPr>
              <p:cNvPr id="133" name="Text Box 17">
                <a:extLst>
                  <a:ext uri="{FF2B5EF4-FFF2-40B4-BE49-F238E27FC236}">
                    <a16:creationId xmlns:a16="http://schemas.microsoft.com/office/drawing/2014/main" xmlns="" id="{D61B88FF-97BD-E246-B6B3-502E52D371E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8956"/>
                <a:ext cx="627171" cy="134795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lIns="18000" tIns="10800" rIns="18000" bIns="10800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ES" sz="900" dirty="0">
                    <a:solidFill>
                      <a:srgbClr val="000000"/>
                    </a:solidFill>
                    <a:latin typeface="Berlin Sans FB" pitchFamily="34" charset="0"/>
                  </a:rPr>
                  <a:t>I</a:t>
                </a:r>
              </a:p>
            </p:txBody>
          </p:sp>
          <p:sp>
            <p:nvSpPr>
              <p:cNvPr id="134" name="Text Box 17">
                <a:extLst>
                  <a:ext uri="{FF2B5EF4-FFF2-40B4-BE49-F238E27FC236}">
                    <a16:creationId xmlns:a16="http://schemas.microsoft.com/office/drawing/2014/main" xmlns="" id="{14B6AF07-84E3-6246-88B3-505453787E3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0393" y="11894"/>
                <a:ext cx="647700" cy="134448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lIns="18000" tIns="10800" rIns="18000" bIns="10800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ES" sz="900">
                    <a:solidFill>
                      <a:srgbClr val="000000"/>
                    </a:solidFill>
                    <a:latin typeface="Berlin Sans FB" pitchFamily="34" charset="0"/>
                  </a:rPr>
                  <a:t>II</a:t>
                </a:r>
              </a:p>
            </p:txBody>
          </p:sp>
          <p:sp>
            <p:nvSpPr>
              <p:cNvPr id="135" name="Text Box 17">
                <a:extLst>
                  <a:ext uri="{FF2B5EF4-FFF2-40B4-BE49-F238E27FC236}">
                    <a16:creationId xmlns:a16="http://schemas.microsoft.com/office/drawing/2014/main" xmlns="" id="{7E1DD442-3124-4646-A6A2-21F827D92A2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48112" y="8956"/>
                <a:ext cx="626435" cy="137386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lIns="18000" tIns="10800" rIns="18000" bIns="10800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ES" sz="900">
                    <a:solidFill>
                      <a:srgbClr val="000000"/>
                    </a:solidFill>
                    <a:latin typeface="Berlin Sans FB" pitchFamily="34" charset="0"/>
                  </a:rPr>
                  <a:t>III</a:t>
                </a:r>
              </a:p>
            </p:txBody>
          </p:sp>
          <p:sp>
            <p:nvSpPr>
              <p:cNvPr id="136" name="Text Box 17">
                <a:extLst>
                  <a:ext uri="{FF2B5EF4-FFF2-40B4-BE49-F238E27FC236}">
                    <a16:creationId xmlns:a16="http://schemas.microsoft.com/office/drawing/2014/main" xmlns="" id="{2F501AEF-707F-CF49-810E-A282B5CF58F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009343" y="8956"/>
                <a:ext cx="614215" cy="137386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lIns="18000" tIns="10800" rIns="18000" bIns="10800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ES" sz="900">
                    <a:solidFill>
                      <a:srgbClr val="000000"/>
                    </a:solidFill>
                    <a:latin typeface="Berlin Sans FB" pitchFamily="34" charset="0"/>
                  </a:rPr>
                  <a:t>IV</a:t>
                </a:r>
              </a:p>
            </p:txBody>
          </p:sp>
          <p:sp>
            <p:nvSpPr>
              <p:cNvPr id="137" name="Text Box 17">
                <a:extLst>
                  <a:ext uri="{FF2B5EF4-FFF2-40B4-BE49-F238E27FC236}">
                    <a16:creationId xmlns:a16="http://schemas.microsoft.com/office/drawing/2014/main" xmlns="" id="{9EEB305A-C095-614C-BE4F-9CA667BC5E9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82540" y="8955"/>
                <a:ext cx="647700" cy="13738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lIns="18000" tIns="10800" rIns="18000" bIns="10800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ES" sz="900">
                    <a:solidFill>
                      <a:srgbClr val="000000"/>
                    </a:solidFill>
                    <a:latin typeface="Berlin Sans FB" pitchFamily="34" charset="0"/>
                  </a:rPr>
                  <a:t>V</a:t>
                </a:r>
              </a:p>
            </p:txBody>
          </p:sp>
          <p:sp>
            <p:nvSpPr>
              <p:cNvPr id="138" name="Text Box 17">
                <a:extLst>
                  <a:ext uri="{FF2B5EF4-FFF2-40B4-BE49-F238E27FC236}">
                    <a16:creationId xmlns:a16="http://schemas.microsoft.com/office/drawing/2014/main" xmlns="" id="{A866A56F-F046-E241-AB71-F63516AE003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84962" y="4276"/>
                <a:ext cx="621304" cy="142066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lIns="18000" tIns="10800" rIns="18000" bIns="10800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ES" sz="900" dirty="0">
                    <a:solidFill>
                      <a:srgbClr val="000000"/>
                    </a:solidFill>
                    <a:latin typeface="Berlin Sans FB" pitchFamily="34" charset="0"/>
                  </a:rPr>
                  <a:t>VI</a:t>
                </a:r>
              </a:p>
            </p:txBody>
          </p:sp>
          <p:sp>
            <p:nvSpPr>
              <p:cNvPr id="139" name="Text Box 17">
                <a:extLst>
                  <a:ext uri="{FF2B5EF4-FFF2-40B4-BE49-F238E27FC236}">
                    <a16:creationId xmlns:a16="http://schemas.microsoft.com/office/drawing/2014/main" xmlns="" id="{BF6C0FB2-8B89-734A-B7CB-2A42E631EF0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50627" y="4000"/>
                <a:ext cx="647700" cy="144016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lIns="18000" tIns="10800" rIns="18000" bIns="10800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ES" sz="900">
                    <a:solidFill>
                      <a:srgbClr val="000000"/>
                    </a:solidFill>
                    <a:latin typeface="Berlin Sans FB" pitchFamily="34" charset="0"/>
                  </a:rPr>
                  <a:t>VII</a:t>
                </a:r>
              </a:p>
            </p:txBody>
          </p:sp>
          <p:sp>
            <p:nvSpPr>
              <p:cNvPr id="140" name="Text Box 17">
                <a:extLst>
                  <a:ext uri="{FF2B5EF4-FFF2-40B4-BE49-F238E27FC236}">
                    <a16:creationId xmlns:a16="http://schemas.microsoft.com/office/drawing/2014/main" xmlns="" id="{15AE783D-5DFF-C341-BC4F-30C4BEC72EB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47293" y="5675"/>
                <a:ext cx="627858" cy="144016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lIns="18000" tIns="10800" rIns="18000" bIns="10800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ES" sz="900">
                    <a:solidFill>
                      <a:srgbClr val="000000"/>
                    </a:solidFill>
                    <a:latin typeface="Berlin Sans FB" pitchFamily="34" charset="0"/>
                  </a:rPr>
                  <a:t>VIII</a:t>
                </a:r>
              </a:p>
            </p:txBody>
          </p:sp>
          <p:sp>
            <p:nvSpPr>
              <p:cNvPr id="141" name="Text Box 17">
                <a:extLst>
                  <a:ext uri="{FF2B5EF4-FFF2-40B4-BE49-F238E27FC236}">
                    <a16:creationId xmlns:a16="http://schemas.microsoft.com/office/drawing/2014/main" xmlns="" id="{CB79423F-32D7-3D4E-9F58-7E3478C41A0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423320" y="5675"/>
                <a:ext cx="648479" cy="144016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lIns="18000" tIns="10800" rIns="18000" bIns="10800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ES" sz="900">
                    <a:solidFill>
                      <a:srgbClr val="000000"/>
                    </a:solidFill>
                    <a:latin typeface="Berlin Sans FB" pitchFamily="34" charset="0"/>
                  </a:rPr>
                  <a:t>IX</a:t>
                </a:r>
              </a:p>
            </p:txBody>
          </p:sp>
          <p:sp>
            <p:nvSpPr>
              <p:cNvPr id="142" name="Text Box 17">
                <a:extLst>
                  <a:ext uri="{FF2B5EF4-FFF2-40B4-BE49-F238E27FC236}">
                    <a16:creationId xmlns:a16="http://schemas.microsoft.com/office/drawing/2014/main" xmlns="" id="{FD38E098-AE16-694F-9685-B043E6AE408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122623" y="5478"/>
                <a:ext cx="692298" cy="144016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lIns="18000" tIns="10800" rIns="18000" bIns="10800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ES" sz="900">
                    <a:solidFill>
                      <a:srgbClr val="000000"/>
                    </a:solidFill>
                    <a:latin typeface="Berlin Sans FB" pitchFamily="34" charset="0"/>
                  </a:rPr>
                  <a:t>X</a:t>
                </a:r>
              </a:p>
            </p:txBody>
          </p:sp>
        </p:grpSp>
        <p:grpSp>
          <p:nvGrpSpPr>
            <p:cNvPr id="11" name="Grupo 28">
              <a:extLst>
                <a:ext uri="{FF2B5EF4-FFF2-40B4-BE49-F238E27FC236}">
                  <a16:creationId xmlns:a16="http://schemas.microsoft.com/office/drawing/2014/main" xmlns="" id="{EAE81C03-D9E9-7544-997C-35D48711AC74}"/>
                </a:ext>
              </a:extLst>
            </p:cNvPr>
            <p:cNvGrpSpPr/>
            <p:nvPr/>
          </p:nvGrpSpPr>
          <p:grpSpPr>
            <a:xfrm>
              <a:off x="1322614" y="3761730"/>
              <a:ext cx="2224220" cy="1050446"/>
              <a:chOff x="0" y="0"/>
              <a:chExt cx="1601562" cy="1050914"/>
            </a:xfrm>
          </p:grpSpPr>
          <p:sp>
            <p:nvSpPr>
              <p:cNvPr id="126" name="Text Box 27">
                <a:extLst>
                  <a:ext uri="{FF2B5EF4-FFF2-40B4-BE49-F238E27FC236}">
                    <a16:creationId xmlns:a16="http://schemas.microsoft.com/office/drawing/2014/main" xmlns="" id="{9D19A21C-F829-C84E-9271-31F0011FBBA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9879" y="719906"/>
                <a:ext cx="515142" cy="331008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headEnd/>
                <a:tailEnd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square" lIns="18000" tIns="10800" rIns="18000" bIns="1080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CO" sz="700" dirty="0">
                    <a:solidFill>
                      <a:srgbClr val="000000"/>
                    </a:solidFill>
                    <a:latin typeface="Berlin Sans FB" pitchFamily="34" charset="0"/>
                  </a:rPr>
                  <a:t>Fundamentación</a:t>
                </a:r>
                <a:r>
                  <a:rPr lang="es-CO" sz="700" baseline="0" dirty="0">
                    <a:solidFill>
                      <a:srgbClr val="000000"/>
                    </a:solidFill>
                    <a:latin typeface="Berlin Sans FB" pitchFamily="34" charset="0"/>
                  </a:rPr>
                  <a:t> Financiera</a:t>
                </a:r>
                <a:endParaRPr lang="es-ES" sz="700" dirty="0">
                  <a:solidFill>
                    <a:srgbClr val="000000"/>
                  </a:solidFill>
                  <a:latin typeface="Berlin Sans FB" pitchFamily="34" charset="0"/>
                </a:endParaRPr>
              </a:p>
            </p:txBody>
          </p:sp>
          <p:sp>
            <p:nvSpPr>
              <p:cNvPr id="127" name="Text Box 31">
                <a:extLst>
                  <a:ext uri="{FF2B5EF4-FFF2-40B4-BE49-F238E27FC236}">
                    <a16:creationId xmlns:a16="http://schemas.microsoft.com/office/drawing/2014/main" xmlns="" id="{15F4DEFB-AB34-194E-9FE0-B8A5916B30D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36976" y="387893"/>
                <a:ext cx="559779" cy="304912"/>
              </a:xfrm>
              <a:prstGeom prst="rect">
                <a:avLst/>
              </a:prstGeom>
              <a:solidFill>
                <a:srgbClr val="BF1070"/>
              </a:solidFill>
              <a:ln>
                <a:headEnd/>
                <a:tailEnd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square" lIns="18000" tIns="10800" rIns="18000" bIns="10800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CO" sz="900" dirty="0">
                    <a:solidFill>
                      <a:srgbClr val="000000"/>
                    </a:solidFill>
                    <a:latin typeface="Berlin Sans FB" pitchFamily="34" charset="0"/>
                  </a:rPr>
                  <a:t>Investigación</a:t>
                </a:r>
                <a:r>
                  <a:rPr lang="es-CO" sz="900" baseline="0" dirty="0">
                    <a:solidFill>
                      <a:srgbClr val="000000"/>
                    </a:solidFill>
                    <a:latin typeface="Berlin Sans FB" pitchFamily="34" charset="0"/>
                  </a:rPr>
                  <a:t> de Operaciones</a:t>
                </a:r>
                <a:endParaRPr lang="es-ES" sz="900" dirty="0">
                  <a:solidFill>
                    <a:srgbClr val="000000"/>
                  </a:solidFill>
                  <a:latin typeface="Berlin Sans FB" pitchFamily="34" charset="0"/>
                </a:endParaRPr>
              </a:p>
            </p:txBody>
          </p:sp>
          <p:sp>
            <p:nvSpPr>
              <p:cNvPr id="128" name="Text Box 34">
                <a:extLst>
                  <a:ext uri="{FF2B5EF4-FFF2-40B4-BE49-F238E27FC236}">
                    <a16:creationId xmlns:a16="http://schemas.microsoft.com/office/drawing/2014/main" xmlns="" id="{57BE4882-30DF-2B42-887C-3760A12C425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30859" y="719907"/>
                <a:ext cx="570703" cy="331007"/>
              </a:xfrm>
              <a:prstGeom prst="rect">
                <a:avLst/>
              </a:prstGeom>
              <a:solidFill>
                <a:srgbClr val="BF1070"/>
              </a:solidFill>
              <a:ln>
                <a:headEnd/>
                <a:tailEnd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square" lIns="18000" tIns="10800" rIns="18000" bIns="10800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ES" sz="800" dirty="0">
                    <a:solidFill>
                      <a:srgbClr val="000000"/>
                    </a:solidFill>
                    <a:latin typeface="Berlin Sans FB" pitchFamily="34" charset="0"/>
                  </a:rPr>
                  <a:t>Fundamentación Financiera</a:t>
                </a:r>
              </a:p>
            </p:txBody>
          </p:sp>
          <p:sp>
            <p:nvSpPr>
              <p:cNvPr id="129" name="Text Box 18">
                <a:extLst>
                  <a:ext uri="{FF2B5EF4-FFF2-40B4-BE49-F238E27FC236}">
                    <a16:creationId xmlns:a16="http://schemas.microsoft.com/office/drawing/2014/main" xmlns="" id="{7FFD7406-4CE3-EA4B-A000-7B6C857FAB7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0"/>
                <a:ext cx="450138" cy="1039859"/>
              </a:xfrm>
              <a:prstGeom prst="rect">
                <a:avLst/>
              </a:prstGeom>
              <a:solidFill>
                <a:srgbClr val="BF1070"/>
              </a:solidFill>
              <a:ln>
                <a:headEnd/>
                <a:tailEnd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18000" tIns="10800" rIns="18000" bIns="1080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CO" sz="800" dirty="0">
                    <a:solidFill>
                      <a:srgbClr val="000000"/>
                    </a:solidFill>
                    <a:latin typeface="Berlin Sans FB" pitchFamily="34" charset="0"/>
                  </a:rPr>
                  <a:t>Método</a:t>
                </a:r>
                <a:r>
                  <a:rPr lang="es-CO" sz="800" baseline="0" dirty="0">
                    <a:solidFill>
                      <a:srgbClr val="000000"/>
                    </a:solidFill>
                    <a:latin typeface="Berlin Sans FB" pitchFamily="34" charset="0"/>
                  </a:rPr>
                  <a:t>s Cuantitativos</a:t>
                </a:r>
                <a:endParaRPr lang="es-ES" sz="800" dirty="0">
                  <a:solidFill>
                    <a:srgbClr val="000000"/>
                  </a:solidFill>
                  <a:latin typeface="Berlin Sans FB" pitchFamily="34" charset="0"/>
                </a:endParaRPr>
              </a:p>
            </p:txBody>
          </p:sp>
          <p:sp>
            <p:nvSpPr>
              <p:cNvPr id="130" name="Text Box 35">
                <a:extLst>
                  <a:ext uri="{FF2B5EF4-FFF2-40B4-BE49-F238E27FC236}">
                    <a16:creationId xmlns:a16="http://schemas.microsoft.com/office/drawing/2014/main" xmlns="" id="{1AF0AC33-484F-0A48-8E33-920D8C17B3E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29573" y="0"/>
                <a:ext cx="567835" cy="368423"/>
              </a:xfrm>
              <a:prstGeom prst="rect">
                <a:avLst/>
              </a:prstGeom>
              <a:solidFill>
                <a:srgbClr val="BF1070"/>
              </a:solidFill>
              <a:ln>
                <a:headEnd/>
                <a:tailEnd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square" lIns="18000" tIns="10800" rIns="18000" bIns="10800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CO" sz="700" dirty="0"/>
                  <a:t>Fundamentación Matemática y Estadística</a:t>
                </a:r>
                <a:endParaRPr lang="es-ES" sz="700" dirty="0"/>
              </a:p>
              <a:p>
                <a:pPr algn="ctr"/>
                <a:endParaRPr lang="es-ES" sz="900" dirty="0">
                  <a:solidFill>
                    <a:srgbClr val="000000"/>
                  </a:solidFill>
                  <a:latin typeface="Berlin Sans FB" pitchFamily="34" charset="0"/>
                </a:endParaRPr>
              </a:p>
            </p:txBody>
          </p:sp>
          <p:sp>
            <p:nvSpPr>
              <p:cNvPr id="131" name="Text Box 45">
                <a:extLst>
                  <a:ext uri="{FF2B5EF4-FFF2-40B4-BE49-F238E27FC236}">
                    <a16:creationId xmlns:a16="http://schemas.microsoft.com/office/drawing/2014/main" xmlns="" id="{528FECA8-C756-DC4D-B857-86E3CEC5C35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4430" y="416967"/>
                <a:ext cx="518254" cy="262286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>
                <a:headEnd/>
                <a:tailEnd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square" lIns="18000" tIns="10800" rIns="18000" bIns="10800" anchor="t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ES" sz="800" dirty="0">
                    <a:latin typeface="Berlin Sans FB" pitchFamily="34" charset="0"/>
                  </a:rPr>
                  <a:t>Investigación</a:t>
                </a:r>
                <a:r>
                  <a:rPr lang="es-ES" sz="800" baseline="0" dirty="0">
                    <a:latin typeface="Berlin Sans FB" pitchFamily="34" charset="0"/>
                  </a:rPr>
                  <a:t> de Operaciones</a:t>
                </a:r>
                <a:endParaRPr lang="es-ES" sz="800" dirty="0">
                  <a:latin typeface="Berlin Sans FB" pitchFamily="34" charset="0"/>
                </a:endParaRPr>
              </a:p>
              <a:p>
                <a:pPr algn="ctr"/>
                <a:endParaRPr lang="es-ES" sz="900" dirty="0">
                  <a:latin typeface="Berlin Sans FB" pitchFamily="34" charset="0"/>
                </a:endParaRPr>
              </a:p>
            </p:txBody>
          </p:sp>
          <p:sp>
            <p:nvSpPr>
              <p:cNvPr id="132" name="Text Box 12">
                <a:extLst>
                  <a:ext uri="{FF2B5EF4-FFF2-40B4-BE49-F238E27FC236}">
                    <a16:creationId xmlns:a16="http://schemas.microsoft.com/office/drawing/2014/main" xmlns="" id="{2DEB39E9-D3E1-A74B-9017-A69782BFB15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9454" y="7409"/>
                <a:ext cx="505567" cy="362164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headEnd/>
                <a:tailEnd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square" lIns="18000" tIns="10800" rIns="18000" bIns="1080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CO" sz="750" b="0" dirty="0"/>
                  <a:t>Fundamentación</a:t>
                </a:r>
                <a:r>
                  <a:rPr lang="es-CO" sz="750" b="0" baseline="0" dirty="0"/>
                  <a:t> Matemática y Estadística</a:t>
                </a:r>
                <a:endParaRPr lang="es-ES" sz="750" b="0" dirty="0"/>
              </a:p>
            </p:txBody>
          </p:sp>
        </p:grpSp>
        <p:grpSp>
          <p:nvGrpSpPr>
            <p:cNvPr id="12" name="Grupo 36">
              <a:extLst>
                <a:ext uri="{FF2B5EF4-FFF2-40B4-BE49-F238E27FC236}">
                  <a16:creationId xmlns:a16="http://schemas.microsoft.com/office/drawing/2014/main" xmlns="" id="{8C540329-D1FC-F948-B551-D21E8E86D56A}"/>
                </a:ext>
              </a:extLst>
            </p:cNvPr>
            <p:cNvGrpSpPr/>
            <p:nvPr/>
          </p:nvGrpSpPr>
          <p:grpSpPr>
            <a:xfrm>
              <a:off x="3591861" y="3749951"/>
              <a:ext cx="4753515" cy="1085468"/>
              <a:chOff x="-12820" y="-25508"/>
              <a:chExt cx="4753813" cy="1086165"/>
            </a:xfrm>
          </p:grpSpPr>
          <p:sp>
            <p:nvSpPr>
              <p:cNvPr id="104" name="Text Box 6">
                <a:extLst>
                  <a:ext uri="{FF2B5EF4-FFF2-40B4-BE49-F238E27FC236}">
                    <a16:creationId xmlns:a16="http://schemas.microsoft.com/office/drawing/2014/main" xmlns="" id="{45656C5D-34BE-7A44-8479-27BF1122900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-12820" y="-7534"/>
                <a:ext cx="695687" cy="356119"/>
              </a:xfrm>
              <a:prstGeom prst="rect">
                <a:avLst/>
              </a:prstGeom>
              <a:solidFill>
                <a:srgbClr val="FFAAD5">
                  <a:alpha val="50196"/>
                </a:srgbClr>
              </a:solidFill>
              <a:ln>
                <a:headEnd/>
                <a:tailEnd/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wrap="square" lIns="18000" tIns="10800" rIns="18000" bIns="10800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es-ES" sz="900" dirty="0">
                    <a:solidFill>
                      <a:srgbClr val="000000"/>
                    </a:solidFill>
                    <a:latin typeface="Berlin Sans FB" pitchFamily="34" charset="0"/>
                  </a:rPr>
                  <a:t>Matemáticas Básicas</a:t>
                </a:r>
              </a:p>
              <a:p>
                <a:pPr algn="ctr"/>
                <a:endParaRPr lang="es-ES" sz="900" dirty="0">
                  <a:solidFill>
                    <a:srgbClr val="000000"/>
                  </a:solidFill>
                  <a:latin typeface="Berlin Sans FB" pitchFamily="34" charset="0"/>
                </a:endParaRPr>
              </a:p>
            </p:txBody>
          </p:sp>
          <p:sp>
            <p:nvSpPr>
              <p:cNvPr id="105" name="Text Box 7">
                <a:extLst>
                  <a:ext uri="{FF2B5EF4-FFF2-40B4-BE49-F238E27FC236}">
                    <a16:creationId xmlns:a16="http://schemas.microsoft.com/office/drawing/2014/main" xmlns="" id="{42DC99CB-4C86-1E43-9D54-5521B0554EF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72299" y="-13721"/>
                <a:ext cx="757429" cy="369646"/>
              </a:xfrm>
              <a:prstGeom prst="rect">
                <a:avLst/>
              </a:prstGeom>
              <a:solidFill>
                <a:srgbClr val="FFAAD5"/>
              </a:solidFill>
              <a:ln>
                <a:headEnd/>
                <a:tailEnd/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wrap="square" lIns="18000" tIns="10800" rIns="18000" bIns="10800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es-ES" sz="900" dirty="0">
                    <a:solidFill>
                      <a:srgbClr val="000000"/>
                    </a:solidFill>
                    <a:latin typeface="Berlin Sans FB" pitchFamily="34" charset="0"/>
                  </a:rPr>
                  <a:t>Cálculo </a:t>
                </a:r>
                <a:r>
                  <a:rPr lang="es-ES" sz="900" dirty="0" err="1">
                    <a:solidFill>
                      <a:srgbClr val="000000"/>
                    </a:solidFill>
                    <a:latin typeface="Berlin Sans FB" pitchFamily="34" charset="0"/>
                  </a:rPr>
                  <a:t>Dif</a:t>
                </a:r>
                <a:r>
                  <a:rPr lang="es-ES" sz="900" dirty="0">
                    <a:solidFill>
                      <a:srgbClr val="000000"/>
                    </a:solidFill>
                    <a:latin typeface="Berlin Sans FB" pitchFamily="34" charset="0"/>
                  </a:rPr>
                  <a:t>. e Integral </a:t>
                </a:r>
              </a:p>
              <a:p>
                <a:pPr algn="ctr"/>
                <a:endParaRPr lang="es-ES" sz="900" dirty="0">
                  <a:solidFill>
                    <a:srgbClr val="000000"/>
                  </a:solidFill>
                  <a:latin typeface="Berlin Sans FB" pitchFamily="34" charset="0"/>
                </a:endParaRPr>
              </a:p>
            </p:txBody>
          </p:sp>
          <p:sp>
            <p:nvSpPr>
              <p:cNvPr id="106" name="Text Box 8">
                <a:extLst>
                  <a:ext uri="{FF2B5EF4-FFF2-40B4-BE49-F238E27FC236}">
                    <a16:creationId xmlns:a16="http://schemas.microsoft.com/office/drawing/2014/main" xmlns="" id="{CC96E82B-2947-E24A-BEF5-54B18111E14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76665" y="-22743"/>
                <a:ext cx="744611" cy="375256"/>
              </a:xfrm>
              <a:prstGeom prst="rect">
                <a:avLst/>
              </a:prstGeom>
              <a:solidFill>
                <a:srgbClr val="FFAAD5"/>
              </a:solidFill>
              <a:ln>
                <a:headEnd/>
                <a:tailEnd/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wrap="square" lIns="18000" tIns="10800" rIns="18000" bIns="10800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es-ES" sz="900" dirty="0">
                    <a:solidFill>
                      <a:srgbClr val="000000"/>
                    </a:solidFill>
                    <a:latin typeface="Berlin Sans FB" pitchFamily="34" charset="0"/>
                  </a:rPr>
                  <a:t>Estadística Básica</a:t>
                </a:r>
              </a:p>
              <a:p>
                <a:pPr algn="ctr"/>
                <a:endParaRPr lang="es-ES" sz="900" dirty="0">
                  <a:solidFill>
                    <a:srgbClr val="000000"/>
                  </a:solidFill>
                  <a:latin typeface="Berlin Sans FB" pitchFamily="34" charset="0"/>
                </a:endParaRPr>
              </a:p>
            </p:txBody>
          </p:sp>
          <p:sp>
            <p:nvSpPr>
              <p:cNvPr id="107" name="Text Box 10">
                <a:extLst>
                  <a:ext uri="{FF2B5EF4-FFF2-40B4-BE49-F238E27FC236}">
                    <a16:creationId xmlns:a16="http://schemas.microsoft.com/office/drawing/2014/main" xmlns="" id="{830A5A3E-0B49-8B40-82CA-FA90085CF09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73324" y="-25508"/>
                <a:ext cx="739743" cy="355082"/>
              </a:xfrm>
              <a:prstGeom prst="rect">
                <a:avLst/>
              </a:prstGeom>
              <a:solidFill>
                <a:srgbClr val="FFAAD5"/>
              </a:solidFill>
              <a:ln>
                <a:headEnd/>
                <a:tailEnd/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wrap="square" lIns="18000" tIns="10800" rIns="18000" bIns="10800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es-ES" sz="900" dirty="0">
                    <a:solidFill>
                      <a:srgbClr val="000000"/>
                    </a:solidFill>
                    <a:latin typeface="Berlin Sans FB" pitchFamily="34" charset="0"/>
                  </a:rPr>
                  <a:t>Estadística Aplicada</a:t>
                </a:r>
              </a:p>
            </p:txBody>
          </p:sp>
          <p:sp>
            <p:nvSpPr>
              <p:cNvPr id="108" name="Text Box 9">
                <a:extLst>
                  <a:ext uri="{FF2B5EF4-FFF2-40B4-BE49-F238E27FC236}">
                    <a16:creationId xmlns:a16="http://schemas.microsoft.com/office/drawing/2014/main" xmlns="" id="{D1676152-3D6E-CA48-B421-164DDBF1546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76195" y="380078"/>
                <a:ext cx="752652" cy="349251"/>
              </a:xfrm>
              <a:prstGeom prst="rect">
                <a:avLst/>
              </a:prstGeom>
              <a:solidFill>
                <a:srgbClr val="FFAAD5"/>
              </a:solidFill>
              <a:ln>
                <a:headEnd/>
                <a:tailEnd/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wrap="square" lIns="18000" tIns="10800" rIns="18000" bIns="10800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es-ES" sz="800" dirty="0">
                    <a:solidFill>
                      <a:srgbClr val="000000"/>
                    </a:solidFill>
                    <a:latin typeface="Berlin Sans FB" pitchFamily="34" charset="0"/>
                  </a:rPr>
                  <a:t>Álgebra y programación Lineal</a:t>
                </a:r>
              </a:p>
            </p:txBody>
          </p:sp>
          <p:sp>
            <p:nvSpPr>
              <p:cNvPr id="109" name="Text Box 23">
                <a:extLst>
                  <a:ext uri="{FF2B5EF4-FFF2-40B4-BE49-F238E27FC236}">
                    <a16:creationId xmlns:a16="http://schemas.microsoft.com/office/drawing/2014/main" xmlns="" id="{24A33483-C9C8-D443-828F-E84DC771F5C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63773" y="374248"/>
                <a:ext cx="771475" cy="363754"/>
              </a:xfrm>
              <a:prstGeom prst="rect">
                <a:avLst/>
              </a:prstGeom>
              <a:solidFill>
                <a:srgbClr val="FFAAD5"/>
              </a:solidFill>
              <a:ln>
                <a:headEnd/>
                <a:tailEnd/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wrap="square" lIns="18000" tIns="10800" rIns="18000" bIns="10800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es-ES" sz="900" dirty="0">
                    <a:solidFill>
                      <a:srgbClr val="000000"/>
                    </a:solidFill>
                    <a:latin typeface="Berlin Sans FB" pitchFamily="34" charset="0"/>
                  </a:rPr>
                  <a:t>Investigación Operaciones</a:t>
                </a:r>
              </a:p>
              <a:p>
                <a:pPr algn="ctr"/>
                <a:endParaRPr lang="es-ES" sz="900" dirty="0">
                  <a:solidFill>
                    <a:srgbClr val="000000"/>
                  </a:solidFill>
                  <a:latin typeface="Berlin Sans FB" pitchFamily="34" charset="0"/>
                </a:endParaRPr>
              </a:p>
            </p:txBody>
          </p:sp>
          <p:sp>
            <p:nvSpPr>
              <p:cNvPr id="110" name="Text Box 26">
                <a:extLst>
                  <a:ext uri="{FF2B5EF4-FFF2-40B4-BE49-F238E27FC236}">
                    <a16:creationId xmlns:a16="http://schemas.microsoft.com/office/drawing/2014/main" xmlns="" id="{456E24E1-BF44-3448-A7EA-5F99F368E6A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03353" y="374248"/>
                <a:ext cx="737639" cy="363754"/>
              </a:xfrm>
              <a:prstGeom prst="rect">
                <a:avLst/>
              </a:prstGeom>
              <a:solidFill>
                <a:srgbClr val="FFAAD5"/>
              </a:solidFill>
              <a:ln>
                <a:headEnd/>
                <a:tailEnd/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wrap="square" lIns="18000" tIns="10800" rIns="18000" bIns="10800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es-ES" sz="900" dirty="0">
                    <a:solidFill>
                      <a:srgbClr val="000000"/>
                    </a:solidFill>
                    <a:latin typeface="Berlin Sans FB" pitchFamily="34" charset="0"/>
                  </a:rPr>
                  <a:t>Gestión de </a:t>
                </a:r>
                <a:r>
                  <a:rPr lang="es-ES" sz="800" dirty="0">
                    <a:solidFill>
                      <a:srgbClr val="000000"/>
                    </a:solidFill>
                    <a:latin typeface="Berlin Sans FB" pitchFamily="34" charset="0"/>
                  </a:rPr>
                  <a:t>Operaciones</a:t>
                </a:r>
              </a:p>
            </p:txBody>
          </p:sp>
          <p:sp>
            <p:nvSpPr>
              <p:cNvPr id="111" name="Text Box 11">
                <a:extLst>
                  <a:ext uri="{FF2B5EF4-FFF2-40B4-BE49-F238E27FC236}">
                    <a16:creationId xmlns:a16="http://schemas.microsoft.com/office/drawing/2014/main" xmlns="" id="{84693806-A949-FD4A-9D4D-B4172B4DBC4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63068" y="754941"/>
                <a:ext cx="749998" cy="305716"/>
              </a:xfrm>
              <a:prstGeom prst="rect">
                <a:avLst/>
              </a:prstGeom>
              <a:solidFill>
                <a:srgbClr val="FFAAD5"/>
              </a:solidFill>
              <a:ln>
                <a:headEnd/>
                <a:tailEnd/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wrap="square" lIns="18000" tIns="10800" rIns="18000" bIns="10800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es-CO" sz="800" dirty="0">
                    <a:solidFill>
                      <a:srgbClr val="000000"/>
                    </a:solidFill>
                    <a:latin typeface="Berlin Sans FB" pitchFamily="34" charset="0"/>
                  </a:rPr>
                  <a:t>Costos y Presupuestos</a:t>
                </a:r>
              </a:p>
            </p:txBody>
          </p:sp>
          <p:sp>
            <p:nvSpPr>
              <p:cNvPr id="112" name="Text Box 21">
                <a:extLst>
                  <a:ext uri="{FF2B5EF4-FFF2-40B4-BE49-F238E27FC236}">
                    <a16:creationId xmlns:a16="http://schemas.microsoft.com/office/drawing/2014/main" xmlns="" id="{F5D566AE-0DE7-8148-8DDB-DF5A567371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70270" y="754941"/>
                <a:ext cx="751004" cy="290397"/>
              </a:xfrm>
              <a:prstGeom prst="rect">
                <a:avLst/>
              </a:prstGeom>
              <a:solidFill>
                <a:srgbClr val="FFAAD5"/>
              </a:solidFill>
              <a:ln>
                <a:headEnd/>
                <a:tailEnd/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wrap="square" lIns="18000" tIns="10800" rIns="18000" bIns="10800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es-ES" sz="900" dirty="0">
                    <a:solidFill>
                      <a:srgbClr val="000000"/>
                    </a:solidFill>
                    <a:latin typeface="Berlin Sans FB" pitchFamily="34" charset="0"/>
                  </a:rPr>
                  <a:t>Contabilidad Financiera</a:t>
                </a:r>
              </a:p>
              <a:p>
                <a:pPr algn="ctr"/>
                <a:endParaRPr lang="es-ES" sz="900" dirty="0">
                  <a:solidFill>
                    <a:srgbClr val="000000"/>
                  </a:solidFill>
                  <a:latin typeface="Berlin Sans FB" pitchFamily="34" charset="0"/>
                </a:endParaRPr>
              </a:p>
            </p:txBody>
          </p:sp>
          <p:sp>
            <p:nvSpPr>
              <p:cNvPr id="113" name="Text Box 25">
                <a:extLst>
                  <a:ext uri="{FF2B5EF4-FFF2-40B4-BE49-F238E27FC236}">
                    <a16:creationId xmlns:a16="http://schemas.microsoft.com/office/drawing/2014/main" xmlns="" id="{D68DB495-042E-0944-87A0-DEFF88C6F36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63773" y="761824"/>
                <a:ext cx="771475" cy="298833"/>
              </a:xfrm>
              <a:prstGeom prst="rect">
                <a:avLst/>
              </a:prstGeom>
              <a:solidFill>
                <a:srgbClr val="FFAAD5"/>
              </a:solidFill>
              <a:ln>
                <a:headEnd/>
                <a:tailEnd/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wrap="square" lIns="18000" tIns="10800" rIns="18000" bIns="10800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es-ES" sz="900" dirty="0">
                    <a:solidFill>
                      <a:srgbClr val="000000"/>
                    </a:solidFill>
                    <a:latin typeface="Berlin Sans FB" pitchFamily="34" charset="0"/>
                  </a:rPr>
                  <a:t>Matemática </a:t>
                </a:r>
                <a:r>
                  <a:rPr lang="es-ES_tradnl" sz="900" dirty="0">
                    <a:solidFill>
                      <a:srgbClr val="000000"/>
                    </a:solidFill>
                    <a:latin typeface="Berlin Sans FB" pitchFamily="34" charset="0"/>
                  </a:rPr>
                  <a:t>Financiera</a:t>
                </a:r>
                <a:endParaRPr lang="es-ES" sz="900" dirty="0">
                  <a:solidFill>
                    <a:srgbClr val="000000"/>
                  </a:solidFill>
                  <a:latin typeface="Berlin Sans FB" pitchFamily="34" charset="0"/>
                </a:endParaRPr>
              </a:p>
              <a:p>
                <a:pPr algn="ctr"/>
                <a:endParaRPr lang="es-ES" sz="900" dirty="0">
                  <a:solidFill>
                    <a:srgbClr val="000000"/>
                  </a:solidFill>
                  <a:latin typeface="Berlin Sans FB" pitchFamily="34" charset="0"/>
                </a:endParaRPr>
              </a:p>
            </p:txBody>
          </p:sp>
          <p:sp>
            <p:nvSpPr>
              <p:cNvPr id="114" name="Text Box 28">
                <a:extLst>
                  <a:ext uri="{FF2B5EF4-FFF2-40B4-BE49-F238E27FC236}">
                    <a16:creationId xmlns:a16="http://schemas.microsoft.com/office/drawing/2014/main" xmlns="" id="{0BF114FF-2B1D-D74B-BBF3-3FEDA8417B4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98570" y="773541"/>
                <a:ext cx="742423" cy="281375"/>
              </a:xfrm>
              <a:prstGeom prst="rect">
                <a:avLst/>
              </a:prstGeom>
              <a:solidFill>
                <a:srgbClr val="FFAAD5"/>
              </a:solidFill>
              <a:ln>
                <a:headEnd/>
                <a:tailEnd/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wrap="square" lIns="18000" tIns="10800" rIns="18000" bIns="10800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es-ES" sz="900" dirty="0">
                    <a:solidFill>
                      <a:srgbClr val="000000"/>
                    </a:solidFill>
                    <a:latin typeface="Berlin Sans FB" pitchFamily="34" charset="0"/>
                  </a:rPr>
                  <a:t>Admón. Financiera</a:t>
                </a:r>
              </a:p>
            </p:txBody>
          </p:sp>
          <p:sp>
            <p:nvSpPr>
              <p:cNvPr id="115" name="Rectángulo 48">
                <a:extLst>
                  <a:ext uri="{FF2B5EF4-FFF2-40B4-BE49-F238E27FC236}">
                    <a16:creationId xmlns:a16="http://schemas.microsoft.com/office/drawing/2014/main" xmlns="" id="{605B4F89-0893-E442-A11E-F2B84608A60F}"/>
                  </a:ext>
                </a:extLst>
              </p:cNvPr>
              <p:cNvSpPr/>
              <p:nvPr/>
            </p:nvSpPr>
            <p:spPr>
              <a:xfrm>
                <a:off x="479989" y="166296"/>
                <a:ext cx="198438" cy="174625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CO" sz="1100" dirty="0"/>
                  <a:t>3</a:t>
                </a:r>
              </a:p>
            </p:txBody>
          </p:sp>
          <p:sp>
            <p:nvSpPr>
              <p:cNvPr id="116" name="Rectángulo 49">
                <a:extLst>
                  <a:ext uri="{FF2B5EF4-FFF2-40B4-BE49-F238E27FC236}">
                    <a16:creationId xmlns:a16="http://schemas.microsoft.com/office/drawing/2014/main" xmlns="" id="{6E533F0A-212A-574F-AEE1-B3346AB31E89}"/>
                  </a:ext>
                </a:extLst>
              </p:cNvPr>
              <p:cNvSpPr/>
              <p:nvPr/>
            </p:nvSpPr>
            <p:spPr>
              <a:xfrm>
                <a:off x="1312376" y="142484"/>
                <a:ext cx="206375" cy="198437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CO" sz="1100"/>
                  <a:t>3</a:t>
                </a:r>
              </a:p>
            </p:txBody>
          </p:sp>
          <p:sp>
            <p:nvSpPr>
              <p:cNvPr id="117" name="Rectángulo 50">
                <a:extLst>
                  <a:ext uri="{FF2B5EF4-FFF2-40B4-BE49-F238E27FC236}">
                    <a16:creationId xmlns:a16="http://schemas.microsoft.com/office/drawing/2014/main" xmlns="" id="{F0941C3C-9611-5349-BC2F-97AD41C1D254}"/>
                  </a:ext>
                </a:extLst>
              </p:cNvPr>
              <p:cNvSpPr/>
              <p:nvPr/>
            </p:nvSpPr>
            <p:spPr>
              <a:xfrm>
                <a:off x="2112844" y="149233"/>
                <a:ext cx="198438" cy="198437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CO" sz="1100"/>
                  <a:t>3</a:t>
                </a:r>
              </a:p>
            </p:txBody>
          </p:sp>
          <p:sp>
            <p:nvSpPr>
              <p:cNvPr id="118" name="Rectángulo 51">
                <a:extLst>
                  <a:ext uri="{FF2B5EF4-FFF2-40B4-BE49-F238E27FC236}">
                    <a16:creationId xmlns:a16="http://schemas.microsoft.com/office/drawing/2014/main" xmlns="" id="{8D2C60EA-B6EC-0546-841B-9838A22F08D9}"/>
                  </a:ext>
                </a:extLst>
              </p:cNvPr>
              <p:cNvSpPr/>
              <p:nvPr/>
            </p:nvSpPr>
            <p:spPr>
              <a:xfrm>
                <a:off x="2167458" y="391796"/>
                <a:ext cx="158750" cy="134938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CO" sz="1100"/>
                  <a:t>4</a:t>
                </a:r>
              </a:p>
            </p:txBody>
          </p:sp>
          <p:sp>
            <p:nvSpPr>
              <p:cNvPr id="119" name="Rectángulo 52">
                <a:extLst>
                  <a:ext uri="{FF2B5EF4-FFF2-40B4-BE49-F238E27FC236}">
                    <a16:creationId xmlns:a16="http://schemas.microsoft.com/office/drawing/2014/main" xmlns="" id="{DFC2EA75-A0EC-E041-AB8E-32B612C1C9CD}"/>
                  </a:ext>
                </a:extLst>
              </p:cNvPr>
              <p:cNvSpPr/>
              <p:nvPr/>
            </p:nvSpPr>
            <p:spPr>
              <a:xfrm>
                <a:off x="2176484" y="924478"/>
                <a:ext cx="144790" cy="111804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CO" sz="1100" dirty="0"/>
                  <a:t>3</a:t>
                </a:r>
              </a:p>
            </p:txBody>
          </p:sp>
          <p:sp>
            <p:nvSpPr>
              <p:cNvPr id="120" name="Rectángulo 53">
                <a:extLst>
                  <a:ext uri="{FF2B5EF4-FFF2-40B4-BE49-F238E27FC236}">
                    <a16:creationId xmlns:a16="http://schemas.microsoft.com/office/drawing/2014/main" xmlns="" id="{855609DD-3FBB-124A-B849-27E50AC6A225}"/>
                  </a:ext>
                </a:extLst>
              </p:cNvPr>
              <p:cNvSpPr/>
              <p:nvPr/>
            </p:nvSpPr>
            <p:spPr>
              <a:xfrm>
                <a:off x="2893168" y="149233"/>
                <a:ext cx="222250" cy="174624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CO" sz="1100"/>
                  <a:t>3</a:t>
                </a:r>
              </a:p>
            </p:txBody>
          </p:sp>
          <p:sp>
            <p:nvSpPr>
              <p:cNvPr id="121" name="Rectángulo 54">
                <a:extLst>
                  <a:ext uri="{FF2B5EF4-FFF2-40B4-BE49-F238E27FC236}">
                    <a16:creationId xmlns:a16="http://schemas.microsoft.com/office/drawing/2014/main" xmlns="" id="{3AAC228C-F1A8-6F43-9605-886EDF1F5BA2}"/>
                  </a:ext>
                </a:extLst>
              </p:cNvPr>
              <p:cNvSpPr/>
              <p:nvPr/>
            </p:nvSpPr>
            <p:spPr>
              <a:xfrm>
                <a:off x="3788313" y="479023"/>
                <a:ext cx="142875" cy="246062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CO" sz="1100"/>
                  <a:t>3</a:t>
                </a:r>
              </a:p>
            </p:txBody>
          </p:sp>
          <p:sp>
            <p:nvSpPr>
              <p:cNvPr id="122" name="Rectángulo 55">
                <a:extLst>
                  <a:ext uri="{FF2B5EF4-FFF2-40B4-BE49-F238E27FC236}">
                    <a16:creationId xmlns:a16="http://schemas.microsoft.com/office/drawing/2014/main" xmlns="" id="{A93295F9-ADEA-8948-8705-BA8EE4A23E8D}"/>
                  </a:ext>
                </a:extLst>
              </p:cNvPr>
              <p:cNvSpPr/>
              <p:nvPr/>
            </p:nvSpPr>
            <p:spPr>
              <a:xfrm>
                <a:off x="2943514" y="846900"/>
                <a:ext cx="150812" cy="198438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CO" sz="1100"/>
                  <a:t>3</a:t>
                </a:r>
              </a:p>
            </p:txBody>
          </p:sp>
          <p:sp>
            <p:nvSpPr>
              <p:cNvPr id="123" name="Rectángulo 56">
                <a:extLst>
                  <a:ext uri="{FF2B5EF4-FFF2-40B4-BE49-F238E27FC236}">
                    <a16:creationId xmlns:a16="http://schemas.microsoft.com/office/drawing/2014/main" xmlns="" id="{CF8AAF68-EA0C-A94E-8BEE-FF6AD94C4A86}"/>
                  </a:ext>
                </a:extLst>
              </p:cNvPr>
              <p:cNvSpPr/>
              <p:nvPr/>
            </p:nvSpPr>
            <p:spPr>
              <a:xfrm>
                <a:off x="3761544" y="910224"/>
                <a:ext cx="164371" cy="139082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CO" sz="1100"/>
                  <a:t>3</a:t>
                </a:r>
              </a:p>
            </p:txBody>
          </p:sp>
          <p:sp>
            <p:nvSpPr>
              <p:cNvPr id="124" name="Rectángulo 57">
                <a:extLst>
                  <a:ext uri="{FF2B5EF4-FFF2-40B4-BE49-F238E27FC236}">
                    <a16:creationId xmlns:a16="http://schemas.microsoft.com/office/drawing/2014/main" xmlns="" id="{FA1DEEEB-BEC3-3D4E-A5CE-CA4B603131F5}"/>
                  </a:ext>
                </a:extLst>
              </p:cNvPr>
              <p:cNvSpPr/>
              <p:nvPr/>
            </p:nvSpPr>
            <p:spPr>
              <a:xfrm>
                <a:off x="4574557" y="542213"/>
                <a:ext cx="150813" cy="190500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CO" sz="1100"/>
                  <a:t>4</a:t>
                </a:r>
              </a:p>
            </p:txBody>
          </p:sp>
          <p:sp>
            <p:nvSpPr>
              <p:cNvPr id="125" name="Rectángulo 58">
                <a:extLst>
                  <a:ext uri="{FF2B5EF4-FFF2-40B4-BE49-F238E27FC236}">
                    <a16:creationId xmlns:a16="http://schemas.microsoft.com/office/drawing/2014/main" xmlns="" id="{21D567B3-F7FB-CA43-8949-45DAC414B3E5}"/>
                  </a:ext>
                </a:extLst>
              </p:cNvPr>
              <p:cNvSpPr/>
              <p:nvPr/>
            </p:nvSpPr>
            <p:spPr>
              <a:xfrm>
                <a:off x="4558429" y="882387"/>
                <a:ext cx="182563" cy="166687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CO" sz="1100" dirty="0"/>
                  <a:t>4</a:t>
                </a:r>
              </a:p>
            </p:txBody>
          </p:sp>
        </p:grpSp>
        <p:grpSp>
          <p:nvGrpSpPr>
            <p:cNvPr id="13" name="Grupo 59">
              <a:extLst>
                <a:ext uri="{FF2B5EF4-FFF2-40B4-BE49-F238E27FC236}">
                  <a16:creationId xmlns:a16="http://schemas.microsoft.com/office/drawing/2014/main" xmlns="" id="{3002A43D-2474-834B-BC5A-5D87397EBF47}"/>
                </a:ext>
              </a:extLst>
            </p:cNvPr>
            <p:cNvGrpSpPr/>
            <p:nvPr/>
          </p:nvGrpSpPr>
          <p:grpSpPr>
            <a:xfrm>
              <a:off x="1322614" y="4848498"/>
              <a:ext cx="2218483" cy="1063626"/>
              <a:chOff x="0" y="0"/>
              <a:chExt cx="1597408" cy="1063614"/>
            </a:xfrm>
          </p:grpSpPr>
          <p:sp>
            <p:nvSpPr>
              <p:cNvPr id="98" name="Text Box 27">
                <a:extLst>
                  <a:ext uri="{FF2B5EF4-FFF2-40B4-BE49-F238E27FC236}">
                    <a16:creationId xmlns:a16="http://schemas.microsoft.com/office/drawing/2014/main" xmlns="" id="{8D8ED4AF-6E28-8E43-9B1F-5E8B3792A6F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9879" y="775609"/>
                <a:ext cx="515142" cy="283630"/>
              </a:xfrm>
              <a:prstGeom prst="rect">
                <a:avLst/>
              </a:prstGeom>
              <a:solidFill>
                <a:srgbClr val="7D53E6"/>
              </a:solidFill>
              <a:ln>
                <a:headEnd/>
                <a:tailEnd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square" lIns="18000" tIns="10800" rIns="18000" bIns="1080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CO" sz="800" dirty="0">
                    <a:solidFill>
                      <a:srgbClr val="000000"/>
                    </a:solidFill>
                    <a:latin typeface="Berlin Sans FB" pitchFamily="34" charset="0"/>
                  </a:rPr>
                  <a:t>Desarrollo Humano</a:t>
                </a:r>
                <a:endParaRPr lang="es-ES" sz="800" dirty="0">
                  <a:solidFill>
                    <a:srgbClr val="000000"/>
                  </a:solidFill>
                  <a:latin typeface="Berlin Sans FB" pitchFamily="34" charset="0"/>
                </a:endParaRPr>
              </a:p>
            </p:txBody>
          </p:sp>
          <p:sp>
            <p:nvSpPr>
              <p:cNvPr id="99" name="Text Box 34">
                <a:extLst>
                  <a:ext uri="{FF2B5EF4-FFF2-40B4-BE49-F238E27FC236}">
                    <a16:creationId xmlns:a16="http://schemas.microsoft.com/office/drawing/2014/main" xmlns="" id="{CA9C2AA6-761B-8F4B-9B7C-734FA4D8C29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30859" y="770546"/>
                <a:ext cx="559670" cy="286420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headEnd/>
                <a:tailEnd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square" lIns="18000" tIns="10800" rIns="18000" bIns="10800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ES" sz="500" dirty="0">
                    <a:solidFill>
                      <a:srgbClr val="000000"/>
                    </a:solidFill>
                    <a:latin typeface="Berlin Sans FB" pitchFamily="34" charset="0"/>
                  </a:rPr>
                  <a:t>Conocimiento personal  y proyecto de Liderazgo y trabajo en equipo</a:t>
                </a:r>
              </a:p>
            </p:txBody>
          </p:sp>
          <p:sp>
            <p:nvSpPr>
              <p:cNvPr id="100" name="Text Box 18">
                <a:extLst>
                  <a:ext uri="{FF2B5EF4-FFF2-40B4-BE49-F238E27FC236}">
                    <a16:creationId xmlns:a16="http://schemas.microsoft.com/office/drawing/2014/main" xmlns="" id="{6120A6CC-2DF8-1E40-8EF9-10054FFA679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0"/>
                <a:ext cx="441188" cy="1063614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headEnd/>
                <a:tailEnd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18000" tIns="10800" rIns="18000" bIns="1080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CO" sz="800" dirty="0">
                    <a:solidFill>
                      <a:srgbClr val="000000"/>
                    </a:solidFill>
                    <a:latin typeface="Berlin Sans FB" pitchFamily="34" charset="0"/>
                  </a:rPr>
                  <a:t>Socio-Humanístico</a:t>
                </a:r>
                <a:endParaRPr lang="es-ES" sz="800" dirty="0">
                  <a:solidFill>
                    <a:srgbClr val="000000"/>
                  </a:solidFill>
                  <a:latin typeface="Berlin Sans FB" pitchFamily="34" charset="0"/>
                </a:endParaRPr>
              </a:p>
            </p:txBody>
          </p:sp>
          <p:sp>
            <p:nvSpPr>
              <p:cNvPr id="101" name="Text Box 35">
                <a:extLst>
                  <a:ext uri="{FF2B5EF4-FFF2-40B4-BE49-F238E27FC236}">
                    <a16:creationId xmlns:a16="http://schemas.microsoft.com/office/drawing/2014/main" xmlns="" id="{0AD5436C-EECE-FD4C-809A-A22F7D43F11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29559" y="10365"/>
                <a:ext cx="567849" cy="410159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headEnd/>
                <a:tailEnd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square" lIns="18000" tIns="10800" rIns="18000" bIns="10800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ES" sz="700" dirty="0">
                    <a:solidFill>
                      <a:srgbClr val="000000"/>
                    </a:solidFill>
                    <a:latin typeface="Berlin Sans FB" pitchFamily="34" charset="0"/>
                  </a:rPr>
                  <a:t>Entorno legal-Entorno</a:t>
                </a:r>
                <a:r>
                  <a:rPr lang="es-ES" sz="700" baseline="0" dirty="0">
                    <a:solidFill>
                      <a:srgbClr val="000000"/>
                    </a:solidFill>
                    <a:latin typeface="Berlin Sans FB" pitchFamily="34" charset="0"/>
                  </a:rPr>
                  <a:t> Socioeconómico Entorno Político</a:t>
                </a:r>
                <a:endParaRPr lang="es-ES" sz="700" dirty="0">
                  <a:solidFill>
                    <a:srgbClr val="000000"/>
                  </a:solidFill>
                  <a:latin typeface="Berlin Sans FB" pitchFamily="34" charset="0"/>
                </a:endParaRPr>
              </a:p>
              <a:p>
                <a:pPr algn="ctr"/>
                <a:endParaRPr lang="es-ES" sz="900" dirty="0">
                  <a:solidFill>
                    <a:srgbClr val="000000"/>
                  </a:solidFill>
                  <a:latin typeface="Berlin Sans FB" pitchFamily="34" charset="0"/>
                </a:endParaRPr>
              </a:p>
            </p:txBody>
          </p:sp>
          <p:sp>
            <p:nvSpPr>
              <p:cNvPr id="102" name="Text Box 45">
                <a:extLst>
                  <a:ext uri="{FF2B5EF4-FFF2-40B4-BE49-F238E27FC236}">
                    <a16:creationId xmlns:a16="http://schemas.microsoft.com/office/drawing/2014/main" xmlns="" id="{19A8FE7D-E214-0A43-86DE-A1D4A2F06B6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8800" y="464369"/>
                <a:ext cx="1111730" cy="270585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headEnd/>
                <a:tailEnd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square" lIns="18000" tIns="10800" rIns="18000" bIns="10800" anchor="t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ES" sz="800" dirty="0">
                    <a:latin typeface="Berlin Sans FB" pitchFamily="34" charset="0"/>
                  </a:rPr>
                  <a:t>Habilidades</a:t>
                </a:r>
                <a:r>
                  <a:rPr lang="es-ES" sz="800" baseline="0" dirty="0">
                    <a:latin typeface="Berlin Sans FB" pitchFamily="34" charset="0"/>
                  </a:rPr>
                  <a:t> Comunicativas</a:t>
                </a:r>
                <a:endParaRPr lang="es-ES" sz="800" dirty="0">
                  <a:latin typeface="Berlin Sans FB" pitchFamily="34" charset="0"/>
                </a:endParaRPr>
              </a:p>
              <a:p>
                <a:pPr algn="ctr"/>
                <a:endParaRPr lang="es-ES" sz="900" dirty="0">
                  <a:latin typeface="Berlin Sans FB" pitchFamily="34" charset="0"/>
                </a:endParaRPr>
              </a:p>
            </p:txBody>
          </p:sp>
          <p:sp>
            <p:nvSpPr>
              <p:cNvPr id="103" name="Text Box 12">
                <a:extLst>
                  <a:ext uri="{FF2B5EF4-FFF2-40B4-BE49-F238E27FC236}">
                    <a16:creationId xmlns:a16="http://schemas.microsoft.com/office/drawing/2014/main" xmlns="" id="{E2619416-77C4-CD4A-A7B6-21011EA5E9C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8886" y="7409"/>
                <a:ext cx="501259" cy="418179"/>
              </a:xfrm>
              <a:prstGeom prst="rect">
                <a:avLst/>
              </a:prstGeom>
              <a:solidFill>
                <a:srgbClr val="F482A2"/>
              </a:solidFill>
              <a:ln>
                <a:headEnd/>
                <a:tailEnd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square" lIns="18000" tIns="10800" rIns="18000" bIns="1080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CO" sz="800" b="0" dirty="0"/>
                  <a:t>Conocimiento del Entorno</a:t>
                </a:r>
                <a:endParaRPr lang="es-ES" sz="1400" b="0" dirty="0"/>
              </a:p>
            </p:txBody>
          </p:sp>
        </p:grpSp>
        <p:grpSp>
          <p:nvGrpSpPr>
            <p:cNvPr id="14" name="Grupo 67">
              <a:extLst>
                <a:ext uri="{FF2B5EF4-FFF2-40B4-BE49-F238E27FC236}">
                  <a16:creationId xmlns:a16="http://schemas.microsoft.com/office/drawing/2014/main" xmlns="" id="{953C80E6-3C62-024E-95B4-BFF051CF1F4C}"/>
                </a:ext>
              </a:extLst>
            </p:cNvPr>
            <p:cNvGrpSpPr/>
            <p:nvPr/>
          </p:nvGrpSpPr>
          <p:grpSpPr>
            <a:xfrm>
              <a:off x="8434812" y="5294904"/>
              <a:ext cx="1559550" cy="584569"/>
              <a:chOff x="-35165" y="-158091"/>
              <a:chExt cx="1560144" cy="584568"/>
            </a:xfrm>
          </p:grpSpPr>
          <p:sp>
            <p:nvSpPr>
              <p:cNvPr id="94" name="Text Box 33">
                <a:extLst>
                  <a:ext uri="{FF2B5EF4-FFF2-40B4-BE49-F238E27FC236}">
                    <a16:creationId xmlns:a16="http://schemas.microsoft.com/office/drawing/2014/main" xmlns="" id="{600E8ECA-0287-9A4A-B828-D781632A0BC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50174" y="60324"/>
                <a:ext cx="774805" cy="366153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headEnd/>
                <a:tailEnd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 lIns="18000" tIns="10800" rIns="18000" bIns="10800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ES" sz="900" dirty="0">
                    <a:solidFill>
                      <a:schemeClr val="tx1"/>
                    </a:solidFill>
                    <a:latin typeface="Berlin Sans FB" pitchFamily="34" charset="0"/>
                  </a:rPr>
                  <a:t>Electiva II</a:t>
                </a:r>
              </a:p>
            </p:txBody>
          </p:sp>
          <p:sp>
            <p:nvSpPr>
              <p:cNvPr id="95" name="Text Box 30">
                <a:extLst>
                  <a:ext uri="{FF2B5EF4-FFF2-40B4-BE49-F238E27FC236}">
                    <a16:creationId xmlns:a16="http://schemas.microsoft.com/office/drawing/2014/main" xmlns="" id="{954AF4F3-B0B7-954B-AE9E-E613D871C79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-35165" y="-158091"/>
                <a:ext cx="731868" cy="1651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headEnd/>
                <a:tailEnd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 lIns="18000" tIns="10800" rIns="18000" bIns="10800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s-ES" sz="1000" dirty="0">
                    <a:solidFill>
                      <a:schemeClr val="tx1"/>
                    </a:solidFill>
                  </a:rPr>
                  <a:t>Electiva I </a:t>
                </a:r>
              </a:p>
            </p:txBody>
          </p:sp>
          <p:sp>
            <p:nvSpPr>
              <p:cNvPr id="96" name="Rectángulo 70">
                <a:extLst>
                  <a:ext uri="{FF2B5EF4-FFF2-40B4-BE49-F238E27FC236}">
                    <a16:creationId xmlns:a16="http://schemas.microsoft.com/office/drawing/2014/main" xmlns="" id="{D32DC799-D882-4546-A841-94CE220925E7}"/>
                  </a:ext>
                </a:extLst>
              </p:cNvPr>
              <p:cNvSpPr/>
              <p:nvPr/>
            </p:nvSpPr>
            <p:spPr>
              <a:xfrm>
                <a:off x="1010763" y="276194"/>
                <a:ext cx="254000" cy="140640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CO" sz="1100" dirty="0"/>
                  <a:t>2</a:t>
                </a:r>
              </a:p>
            </p:txBody>
          </p:sp>
          <p:sp>
            <p:nvSpPr>
              <p:cNvPr id="97" name="Rectángulo 71">
                <a:extLst>
                  <a:ext uri="{FF2B5EF4-FFF2-40B4-BE49-F238E27FC236}">
                    <a16:creationId xmlns:a16="http://schemas.microsoft.com/office/drawing/2014/main" xmlns="" id="{31FF29E6-2817-F24E-907F-BAF7570EEDD0}"/>
                  </a:ext>
                </a:extLst>
              </p:cNvPr>
              <p:cNvSpPr/>
              <p:nvPr/>
            </p:nvSpPr>
            <p:spPr>
              <a:xfrm>
                <a:off x="518903" y="-138049"/>
                <a:ext cx="177800" cy="139700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CO" sz="1100" dirty="0"/>
                  <a:t>2</a:t>
                </a:r>
              </a:p>
            </p:txBody>
          </p:sp>
        </p:grpSp>
        <p:grpSp>
          <p:nvGrpSpPr>
            <p:cNvPr id="15" name="Grupo 73">
              <a:extLst>
                <a:ext uri="{FF2B5EF4-FFF2-40B4-BE49-F238E27FC236}">
                  <a16:creationId xmlns:a16="http://schemas.microsoft.com/office/drawing/2014/main" xmlns="" id="{492D4EA4-D2B3-1D46-9F77-106A75F9F4CB}"/>
                </a:ext>
              </a:extLst>
            </p:cNvPr>
            <p:cNvGrpSpPr/>
            <p:nvPr/>
          </p:nvGrpSpPr>
          <p:grpSpPr>
            <a:xfrm>
              <a:off x="1285149" y="5933488"/>
              <a:ext cx="9510386" cy="420170"/>
              <a:chOff x="0" y="1653420"/>
              <a:chExt cx="9510949" cy="420140"/>
            </a:xfrm>
          </p:grpSpPr>
          <p:sp>
            <p:nvSpPr>
              <p:cNvPr id="81" name="Text Box 36">
                <a:extLst>
                  <a:ext uri="{FF2B5EF4-FFF2-40B4-BE49-F238E27FC236}">
                    <a16:creationId xmlns:a16="http://schemas.microsoft.com/office/drawing/2014/main" xmlns="" id="{E874455B-FFBF-E24A-B600-FD9646CDB7C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749635" y="1679424"/>
                <a:ext cx="761314" cy="394135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headEnd/>
                <a:tailEnd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wrap="square" lIns="18000" tIns="10800" rIns="18000" bIns="10800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es-ES" sz="700" dirty="0" err="1">
                    <a:solidFill>
                      <a:srgbClr val="000000"/>
                    </a:solidFill>
                    <a:latin typeface="Berlin Sans FB" pitchFamily="34" charset="0"/>
                  </a:rPr>
                  <a:t>Sem</a:t>
                </a:r>
                <a:r>
                  <a:rPr lang="es-ES" sz="700" dirty="0">
                    <a:solidFill>
                      <a:srgbClr val="000000"/>
                    </a:solidFill>
                    <a:latin typeface="Berlin Sans FB" pitchFamily="34" charset="0"/>
                  </a:rPr>
                  <a:t>. Preparación para</a:t>
                </a:r>
                <a:r>
                  <a:rPr lang="es-ES" sz="700" baseline="0" dirty="0">
                    <a:solidFill>
                      <a:srgbClr val="000000"/>
                    </a:solidFill>
                    <a:latin typeface="Berlin Sans FB" pitchFamily="34" charset="0"/>
                  </a:rPr>
                  <a:t> la vida Laboral</a:t>
                </a:r>
                <a:endParaRPr lang="es-ES" sz="700" dirty="0">
                  <a:solidFill>
                    <a:srgbClr val="000000"/>
                  </a:solidFill>
                  <a:latin typeface="Berlin Sans FB" pitchFamily="34" charset="0"/>
                </a:endParaRPr>
              </a:p>
            </p:txBody>
          </p:sp>
          <p:sp>
            <p:nvSpPr>
              <p:cNvPr id="82" name="Text Box 24">
                <a:extLst>
                  <a:ext uri="{FF2B5EF4-FFF2-40B4-BE49-F238E27FC236}">
                    <a16:creationId xmlns:a16="http://schemas.microsoft.com/office/drawing/2014/main" xmlns="" id="{93E7FD01-832A-3840-990C-1FA7CEBB300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83894" y="1653420"/>
                <a:ext cx="756717" cy="408618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headEnd/>
                <a:tailEnd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wrap="square" lIns="18000" tIns="10800" rIns="18000" bIns="10800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s-ES" sz="800" dirty="0">
                    <a:solidFill>
                      <a:srgbClr val="000000"/>
                    </a:solidFill>
                    <a:latin typeface="Berlin Sans FB" pitchFamily="34" charset="0"/>
                  </a:rPr>
                  <a:t>Proyecto</a:t>
                </a:r>
                <a:r>
                  <a:rPr lang="es-ES" sz="800" baseline="0" dirty="0">
                    <a:solidFill>
                      <a:srgbClr val="000000"/>
                    </a:solidFill>
                    <a:latin typeface="Berlin Sans FB" pitchFamily="34" charset="0"/>
                  </a:rPr>
                  <a:t> Empresarial del Tolima</a:t>
                </a:r>
                <a:endParaRPr lang="es-ES" sz="800" dirty="0">
                  <a:solidFill>
                    <a:srgbClr val="000000"/>
                  </a:solidFill>
                  <a:latin typeface="Berlin Sans FB" pitchFamily="34" charset="0"/>
                </a:endParaRPr>
              </a:p>
            </p:txBody>
          </p:sp>
          <p:sp>
            <p:nvSpPr>
              <p:cNvPr id="83" name="Text Box 48">
                <a:extLst>
                  <a:ext uri="{FF2B5EF4-FFF2-40B4-BE49-F238E27FC236}">
                    <a16:creationId xmlns:a16="http://schemas.microsoft.com/office/drawing/2014/main" xmlns="" id="{841C38DA-53D8-F047-9520-F2D6E8B0AC0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151924" y="1679425"/>
                <a:ext cx="753541" cy="394135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headEnd/>
                <a:tailEnd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wrap="square" lIns="18000" tIns="10800" rIns="18000" bIns="10800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ES" sz="1000" dirty="0">
                    <a:solidFill>
                      <a:schemeClr val="tx1"/>
                    </a:solidFill>
                    <a:latin typeface="Berlin Sans FB" pitchFamily="34" charset="0"/>
                  </a:rPr>
                  <a:t>Inglés</a:t>
                </a:r>
                <a:endParaRPr lang="es-ES" sz="1050" dirty="0">
                  <a:solidFill>
                    <a:schemeClr val="tx1"/>
                  </a:solidFill>
                  <a:latin typeface="Berlin Sans FB" pitchFamily="34" charset="0"/>
                </a:endParaRPr>
              </a:p>
            </p:txBody>
          </p:sp>
          <p:sp>
            <p:nvSpPr>
              <p:cNvPr id="84" name="Text Box 16">
                <a:extLst>
                  <a:ext uri="{FF2B5EF4-FFF2-40B4-BE49-F238E27FC236}">
                    <a16:creationId xmlns:a16="http://schemas.microsoft.com/office/drawing/2014/main" xmlns="" id="{7FA6BCAD-3D10-0344-B258-F14BE43D7A9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1679425"/>
                <a:ext cx="2241043" cy="394135"/>
              </a:xfrm>
              <a:prstGeom prst="rect">
                <a:avLst/>
              </a:prstGeom>
              <a:solidFill>
                <a:srgbClr val="A044E6"/>
              </a:solidFill>
              <a:ln>
                <a:headEnd/>
                <a:tailEnd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square" lIns="18000" tIns="10800" rIns="18000" bIns="1080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ES" sz="900" dirty="0">
                    <a:solidFill>
                      <a:srgbClr val="000000"/>
                    </a:solidFill>
                    <a:latin typeface="Berlin Sans FB" pitchFamily="34" charset="0"/>
                  </a:rPr>
                  <a:t>Extracurriculares</a:t>
                </a:r>
              </a:p>
            </p:txBody>
          </p:sp>
          <p:sp>
            <p:nvSpPr>
              <p:cNvPr id="85" name="Text Box 21">
                <a:extLst>
                  <a:ext uri="{FF2B5EF4-FFF2-40B4-BE49-F238E27FC236}">
                    <a16:creationId xmlns:a16="http://schemas.microsoft.com/office/drawing/2014/main" xmlns="" id="{A6458025-2085-4241-BAF5-5A79C3F6F7B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679200" y="1665360"/>
                <a:ext cx="739637" cy="401417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headEnd/>
                <a:tailEnd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wrap="square" lIns="18000" tIns="10800" rIns="18000" bIns="10800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s-ES" sz="1100" dirty="0">
                    <a:solidFill>
                      <a:schemeClr val="tx1"/>
                    </a:solidFill>
                  </a:rPr>
                  <a:t>Informática</a:t>
                </a:r>
              </a:p>
              <a:p>
                <a:endParaRPr lang="es-ES" dirty="0"/>
              </a:p>
            </p:txBody>
          </p:sp>
          <p:sp>
            <p:nvSpPr>
              <p:cNvPr id="86" name="Text Box 16">
                <a:extLst>
                  <a:ext uri="{FF2B5EF4-FFF2-40B4-BE49-F238E27FC236}">
                    <a16:creationId xmlns:a16="http://schemas.microsoft.com/office/drawing/2014/main" xmlns="" id="{31B26438-DA0A-4A4E-834F-343476B5F96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97112" y="1679427"/>
                <a:ext cx="801181" cy="394133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headEnd/>
                <a:tailEnd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wrap="square" lIns="18000" tIns="10800" rIns="18000" bIns="10800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ES" sz="900" dirty="0">
                    <a:solidFill>
                      <a:srgbClr val="000000"/>
                    </a:solidFill>
                    <a:latin typeface="Berlin Sans FB" pitchFamily="34" charset="0"/>
                  </a:rPr>
                  <a:t>Seminario Plan de vida</a:t>
                </a:r>
              </a:p>
            </p:txBody>
          </p:sp>
          <p:sp>
            <p:nvSpPr>
              <p:cNvPr id="87" name="Text Box 30">
                <a:extLst>
                  <a:ext uri="{FF2B5EF4-FFF2-40B4-BE49-F238E27FC236}">
                    <a16:creationId xmlns:a16="http://schemas.microsoft.com/office/drawing/2014/main" xmlns="" id="{59E774F5-E1C6-7646-A851-79F329F5A63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551047" y="1689082"/>
                <a:ext cx="762580" cy="377694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headEnd/>
                <a:tailEnd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wrap="square" lIns="18000" tIns="10800" rIns="18000" bIns="10800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s-ES" sz="1000" dirty="0">
                    <a:solidFill>
                      <a:schemeClr val="tx1"/>
                    </a:solidFill>
                  </a:rPr>
                  <a:t>Constitución</a:t>
                </a:r>
                <a:r>
                  <a:rPr lang="es-ES" sz="1000" baseline="0" dirty="0">
                    <a:solidFill>
                      <a:schemeClr val="tx1"/>
                    </a:solidFill>
                  </a:rPr>
                  <a:t> Política</a:t>
                </a:r>
                <a:endParaRPr lang="es-ES" sz="1000" dirty="0">
                  <a:solidFill>
                    <a:schemeClr val="tx1"/>
                  </a:solidFill>
                </a:endParaRPr>
              </a:p>
              <a:p>
                <a:endParaRPr lang="es-ES" sz="700" dirty="0"/>
              </a:p>
            </p:txBody>
          </p:sp>
          <p:sp>
            <p:nvSpPr>
              <p:cNvPr id="88" name="Rectángulo 81">
                <a:extLst>
                  <a:ext uri="{FF2B5EF4-FFF2-40B4-BE49-F238E27FC236}">
                    <a16:creationId xmlns:a16="http://schemas.microsoft.com/office/drawing/2014/main" xmlns="" id="{7B44DAD3-1D84-8142-A89B-0D106E9849C3}"/>
                  </a:ext>
                </a:extLst>
              </p:cNvPr>
              <p:cNvSpPr/>
              <p:nvPr/>
            </p:nvSpPr>
            <p:spPr>
              <a:xfrm>
                <a:off x="4373611" y="1920727"/>
                <a:ext cx="245068" cy="128126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CO" sz="1100" dirty="0"/>
                  <a:t>2</a:t>
                </a:r>
              </a:p>
            </p:txBody>
          </p:sp>
          <p:sp>
            <p:nvSpPr>
              <p:cNvPr id="89" name="Rectángulo 82">
                <a:extLst>
                  <a:ext uri="{FF2B5EF4-FFF2-40B4-BE49-F238E27FC236}">
                    <a16:creationId xmlns:a16="http://schemas.microsoft.com/office/drawing/2014/main" xmlns="" id="{0FE9EA46-9992-894E-9229-FFAC89DE9077}"/>
                  </a:ext>
                </a:extLst>
              </p:cNvPr>
              <p:cNvSpPr/>
              <p:nvPr/>
            </p:nvSpPr>
            <p:spPr>
              <a:xfrm>
                <a:off x="2622550" y="1958826"/>
                <a:ext cx="184150" cy="107950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CO" sz="1100" dirty="0"/>
                  <a:t>1</a:t>
                </a:r>
              </a:p>
            </p:txBody>
          </p:sp>
          <p:sp>
            <p:nvSpPr>
              <p:cNvPr id="90" name="Rectángulo 83">
                <a:extLst>
                  <a:ext uri="{FF2B5EF4-FFF2-40B4-BE49-F238E27FC236}">
                    <a16:creationId xmlns:a16="http://schemas.microsoft.com/office/drawing/2014/main" xmlns="" id="{99C4F6B6-2ED8-8C43-BFA1-1FF9EC39C8A3}"/>
                  </a:ext>
                </a:extLst>
              </p:cNvPr>
              <p:cNvSpPr/>
              <p:nvPr/>
            </p:nvSpPr>
            <p:spPr>
              <a:xfrm>
                <a:off x="5187774" y="1920727"/>
                <a:ext cx="222250" cy="146050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CO" sz="1100"/>
                  <a:t>3</a:t>
                </a:r>
              </a:p>
            </p:txBody>
          </p:sp>
          <p:sp>
            <p:nvSpPr>
              <p:cNvPr id="91" name="Rectángulo 84">
                <a:extLst>
                  <a:ext uri="{FF2B5EF4-FFF2-40B4-BE49-F238E27FC236}">
                    <a16:creationId xmlns:a16="http://schemas.microsoft.com/office/drawing/2014/main" xmlns="" id="{61941420-1F17-8347-8DC0-B415FD3AB9F4}"/>
                  </a:ext>
                </a:extLst>
              </p:cNvPr>
              <p:cNvSpPr/>
              <p:nvPr/>
            </p:nvSpPr>
            <p:spPr>
              <a:xfrm>
                <a:off x="6123127" y="1933426"/>
                <a:ext cx="190500" cy="127000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CO" sz="1100" dirty="0"/>
                  <a:t>2</a:t>
                </a:r>
              </a:p>
            </p:txBody>
          </p:sp>
          <p:sp>
            <p:nvSpPr>
              <p:cNvPr id="92" name="Rectángulo 85">
                <a:extLst>
                  <a:ext uri="{FF2B5EF4-FFF2-40B4-BE49-F238E27FC236}">
                    <a16:creationId xmlns:a16="http://schemas.microsoft.com/office/drawing/2014/main" xmlns="" id="{6F570FC7-3368-EB4E-9398-7E58F1C6E489}"/>
                  </a:ext>
                </a:extLst>
              </p:cNvPr>
              <p:cNvSpPr/>
              <p:nvPr/>
            </p:nvSpPr>
            <p:spPr>
              <a:xfrm>
                <a:off x="7405722" y="1911726"/>
                <a:ext cx="184150" cy="146050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CO" sz="1100" dirty="0"/>
                  <a:t>3</a:t>
                </a:r>
              </a:p>
            </p:txBody>
          </p:sp>
          <p:sp>
            <p:nvSpPr>
              <p:cNvPr id="93" name="Rectángulo 86">
                <a:extLst>
                  <a:ext uri="{FF2B5EF4-FFF2-40B4-BE49-F238E27FC236}">
                    <a16:creationId xmlns:a16="http://schemas.microsoft.com/office/drawing/2014/main" xmlns="" id="{F24BC747-6FC7-5048-A89B-3214CF8C68F2}"/>
                  </a:ext>
                </a:extLst>
              </p:cNvPr>
              <p:cNvSpPr/>
              <p:nvPr/>
            </p:nvSpPr>
            <p:spPr>
              <a:xfrm>
                <a:off x="9288317" y="1920727"/>
                <a:ext cx="184150" cy="146050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CO" sz="1100" dirty="0"/>
                  <a:t>1</a:t>
                </a:r>
              </a:p>
            </p:txBody>
          </p:sp>
        </p:grpSp>
        <p:grpSp>
          <p:nvGrpSpPr>
            <p:cNvPr id="16" name="Grupo 87">
              <a:extLst>
                <a:ext uri="{FF2B5EF4-FFF2-40B4-BE49-F238E27FC236}">
                  <a16:creationId xmlns:a16="http://schemas.microsoft.com/office/drawing/2014/main" xmlns="" id="{410F5844-FBC7-8F4F-9AAB-6B7FADF5F31D}"/>
                </a:ext>
              </a:extLst>
            </p:cNvPr>
            <p:cNvGrpSpPr/>
            <p:nvPr/>
          </p:nvGrpSpPr>
          <p:grpSpPr>
            <a:xfrm>
              <a:off x="3564067" y="4855907"/>
              <a:ext cx="8171397" cy="1023565"/>
              <a:chOff x="-19406" y="-40344"/>
              <a:chExt cx="8171398" cy="1023566"/>
            </a:xfrm>
          </p:grpSpPr>
          <p:sp>
            <p:nvSpPr>
              <p:cNvPr id="58" name="Text Box 5">
                <a:extLst>
                  <a:ext uri="{FF2B5EF4-FFF2-40B4-BE49-F238E27FC236}">
                    <a16:creationId xmlns:a16="http://schemas.microsoft.com/office/drawing/2014/main" xmlns="" id="{91537E2B-6847-A244-AF40-FC28EBCFFD7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-40344"/>
                <a:ext cx="706587" cy="408646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headEnd/>
                <a:tailEnd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wrap="square" lIns="18000" tIns="10800" rIns="18000" bIns="10800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CO" sz="900" dirty="0">
                    <a:solidFill>
                      <a:schemeClr val="tx1"/>
                    </a:solidFill>
                    <a:latin typeface="Berlin Sans FB" pitchFamily="34" charset="0"/>
                  </a:rPr>
                  <a:t>Micro-Economía</a:t>
                </a:r>
                <a:endParaRPr lang="es-ES" sz="900" dirty="0">
                  <a:solidFill>
                    <a:schemeClr val="tx1"/>
                  </a:solidFill>
                  <a:latin typeface="Berlin Sans FB" pitchFamily="34" charset="0"/>
                </a:endParaRPr>
              </a:p>
            </p:txBody>
          </p:sp>
          <p:sp>
            <p:nvSpPr>
              <p:cNvPr id="59" name="Text Box 36">
                <a:extLst>
                  <a:ext uri="{FF2B5EF4-FFF2-40B4-BE49-F238E27FC236}">
                    <a16:creationId xmlns:a16="http://schemas.microsoft.com/office/drawing/2014/main" xmlns="" id="{B121AF24-BD58-8645-A144-442F62CA7B3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636380" y="-31054"/>
                <a:ext cx="774510" cy="608908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headEnd/>
                <a:tailEnd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wrap="square" lIns="18000" tIns="10800" rIns="18000" bIns="10800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ES" sz="900" dirty="0">
                    <a:solidFill>
                      <a:schemeClr val="tx1"/>
                    </a:solidFill>
                    <a:latin typeface="Berlin Sans FB" pitchFamily="34" charset="0"/>
                  </a:rPr>
                  <a:t>Ciencia y Tecnología</a:t>
                </a:r>
              </a:p>
              <a:p>
                <a:pPr algn="ctr"/>
                <a:endParaRPr lang="es-ES" sz="900" dirty="0">
                  <a:solidFill>
                    <a:schemeClr val="tx1"/>
                  </a:solidFill>
                  <a:latin typeface="Berlin Sans FB" pitchFamily="34" charset="0"/>
                </a:endParaRPr>
              </a:p>
            </p:txBody>
          </p:sp>
          <p:sp>
            <p:nvSpPr>
              <p:cNvPr id="60" name="Text Box 44">
                <a:extLst>
                  <a:ext uri="{FF2B5EF4-FFF2-40B4-BE49-F238E27FC236}">
                    <a16:creationId xmlns:a16="http://schemas.microsoft.com/office/drawing/2014/main" xmlns="" id="{98F42174-AF75-5F4B-8351-0A85E410800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0493" y="205417"/>
                <a:ext cx="762000" cy="162885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headEnd/>
                <a:tailEnd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wrap="square" lIns="18000" tIns="10800" rIns="18000" bIns="10800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CO" sz="800" dirty="0">
                    <a:solidFill>
                      <a:schemeClr val="tx1"/>
                    </a:solidFill>
                    <a:latin typeface="Berlin Sans FB" pitchFamily="34" charset="0"/>
                  </a:rPr>
                  <a:t>Macroeconomía</a:t>
                </a:r>
                <a:endParaRPr lang="es-ES" sz="800" dirty="0">
                  <a:solidFill>
                    <a:schemeClr val="tx1"/>
                  </a:solidFill>
                  <a:latin typeface="Berlin Sans FB" pitchFamily="34" charset="0"/>
                </a:endParaRPr>
              </a:p>
              <a:p>
                <a:pPr algn="ctr"/>
                <a:endParaRPr lang="es-ES" sz="900" dirty="0">
                  <a:solidFill>
                    <a:schemeClr val="tx1"/>
                  </a:solidFill>
                  <a:latin typeface="Berlin Sans FB" pitchFamily="34" charset="0"/>
                </a:endParaRPr>
              </a:p>
            </p:txBody>
          </p:sp>
          <p:sp>
            <p:nvSpPr>
              <p:cNvPr id="61" name="Text Box 19">
                <a:extLst>
                  <a:ext uri="{FF2B5EF4-FFF2-40B4-BE49-F238E27FC236}">
                    <a16:creationId xmlns:a16="http://schemas.microsoft.com/office/drawing/2014/main" xmlns="" id="{EF37AC7A-5413-DB40-BF8F-B69739526AF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70399" y="-34519"/>
                <a:ext cx="747042" cy="216632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headEnd/>
                <a:tailEnd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wrap="square" lIns="18000" tIns="10800" rIns="18000" bIns="1080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es-ES" sz="700" dirty="0">
                    <a:solidFill>
                      <a:schemeClr val="tx1"/>
                    </a:solidFill>
                    <a:latin typeface="Berlin Sans FB" pitchFamily="34" charset="0"/>
                  </a:rPr>
                  <a:t>Entorno Organizacional</a:t>
                </a:r>
                <a:endParaRPr lang="es-ES" sz="800" dirty="0">
                  <a:solidFill>
                    <a:schemeClr val="tx1"/>
                  </a:solidFill>
                  <a:latin typeface="Berlin Sans FB" pitchFamily="34" charset="0"/>
                </a:endParaRPr>
              </a:p>
            </p:txBody>
          </p:sp>
          <p:sp>
            <p:nvSpPr>
              <p:cNvPr id="62" name="Text Box 24">
                <a:extLst>
                  <a:ext uri="{FF2B5EF4-FFF2-40B4-BE49-F238E27FC236}">
                    <a16:creationId xmlns:a16="http://schemas.microsoft.com/office/drawing/2014/main" xmlns="" id="{AA6DDD51-B661-9F41-AE38-B3CD1CDA99C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70916" y="-34518"/>
                <a:ext cx="797907" cy="402377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headEnd/>
                <a:tailEnd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wrap="square" lIns="18000" tIns="10800" rIns="18000" bIns="10800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s-ES" sz="900" dirty="0">
                    <a:solidFill>
                      <a:schemeClr val="tx1"/>
                    </a:solidFill>
                    <a:latin typeface="Berlin Sans FB" pitchFamily="34" charset="0"/>
                  </a:rPr>
                  <a:t>Economía de la Empresa</a:t>
                </a:r>
              </a:p>
            </p:txBody>
          </p:sp>
          <p:sp>
            <p:nvSpPr>
              <p:cNvPr id="63" name="Text Box 55">
                <a:extLst>
                  <a:ext uri="{FF2B5EF4-FFF2-40B4-BE49-F238E27FC236}">
                    <a16:creationId xmlns:a16="http://schemas.microsoft.com/office/drawing/2014/main" xmlns="" id="{B5896E98-8FA5-AA4D-8F35-D5DA966B15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328556" y="-31053"/>
                <a:ext cx="823436" cy="280378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headEnd/>
                <a:tailEnd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wrap="square" lIns="18000" tIns="10800" rIns="18000" bIns="1080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es-CO" sz="800" dirty="0">
                    <a:solidFill>
                      <a:schemeClr val="tx1"/>
                    </a:solidFill>
                    <a:latin typeface="Berlin Sans FB" pitchFamily="34" charset="0"/>
                  </a:rPr>
                  <a:t>Gestión de la Competitividad</a:t>
                </a:r>
                <a:endParaRPr lang="es-ES" sz="800" dirty="0">
                  <a:solidFill>
                    <a:schemeClr val="tx1"/>
                  </a:solidFill>
                  <a:latin typeface="Berlin Sans FB" pitchFamily="34" charset="0"/>
                </a:endParaRPr>
              </a:p>
            </p:txBody>
          </p:sp>
          <p:sp>
            <p:nvSpPr>
              <p:cNvPr id="64" name="Text Box 56">
                <a:extLst>
                  <a:ext uri="{FF2B5EF4-FFF2-40B4-BE49-F238E27FC236}">
                    <a16:creationId xmlns:a16="http://schemas.microsoft.com/office/drawing/2014/main" xmlns="" id="{F199D2BF-20D9-CC4B-8AFA-EEDADE66E80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326968" y="272592"/>
                <a:ext cx="823436" cy="404800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headEnd/>
                <a:tailEnd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wrap="square" lIns="18000" tIns="82800" rIns="18000" bIns="10800" anchor="ctr" anchorCtr="1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s-ES" sz="800" dirty="0">
                    <a:solidFill>
                      <a:schemeClr val="tx1"/>
                    </a:solidFill>
                    <a:latin typeface="Berlin Sans FB" pitchFamily="34" charset="0"/>
                  </a:rPr>
                  <a:t>Coyuntura y Negocios </a:t>
                </a:r>
                <a:r>
                  <a:rPr lang="es-ES" sz="700" dirty="0">
                    <a:solidFill>
                      <a:schemeClr val="tx1"/>
                    </a:solidFill>
                    <a:latin typeface="Berlin Sans FB" pitchFamily="34" charset="0"/>
                  </a:rPr>
                  <a:t>Internacionales</a:t>
                </a:r>
                <a:endParaRPr lang="es-ES" sz="900" dirty="0">
                  <a:solidFill>
                    <a:schemeClr val="tx1"/>
                  </a:solidFill>
                  <a:latin typeface="Berlin Sans FB" pitchFamily="34" charset="0"/>
                </a:endParaRPr>
              </a:p>
            </p:txBody>
          </p:sp>
          <p:sp>
            <p:nvSpPr>
              <p:cNvPr id="65" name="Text Box 50">
                <a:extLst>
                  <a:ext uri="{FF2B5EF4-FFF2-40B4-BE49-F238E27FC236}">
                    <a16:creationId xmlns:a16="http://schemas.microsoft.com/office/drawing/2014/main" xmlns="" id="{E7EE0D4E-24C5-E54B-AF38-AAE0FD35677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28985" y="-31054"/>
                <a:ext cx="717295" cy="398913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headEnd/>
                <a:tailEnd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wrap="square" lIns="18000" tIns="10800" rIns="18000" bIns="10800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s-ES" sz="1000" dirty="0">
                    <a:solidFill>
                      <a:schemeClr val="tx1"/>
                    </a:solidFill>
                  </a:rPr>
                  <a:t>Legislación Empresarial</a:t>
                </a:r>
              </a:p>
              <a:p>
                <a:endParaRPr lang="es-ES" sz="1050" dirty="0">
                  <a:solidFill>
                    <a:schemeClr val="tx1"/>
                  </a:solidFill>
                </a:endParaRPr>
              </a:p>
              <a:p>
                <a:endParaRPr lang="es-E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6" name="Text Box 48">
                <a:extLst>
                  <a:ext uri="{FF2B5EF4-FFF2-40B4-BE49-F238E27FC236}">
                    <a16:creationId xmlns:a16="http://schemas.microsoft.com/office/drawing/2014/main" xmlns="" id="{6EDE6682-3CF8-6048-9DE3-CA3F630FC3F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64735" y="410634"/>
                <a:ext cx="801181" cy="290345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headEnd/>
                <a:tailEnd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wrap="square" lIns="18000" tIns="10800" rIns="18000" bIns="10800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s-ES" sz="800" dirty="0">
                    <a:solidFill>
                      <a:schemeClr val="tx1"/>
                    </a:solidFill>
                    <a:latin typeface="Berlin Sans FB" pitchFamily="34" charset="0"/>
                  </a:rPr>
                  <a:t>Metodología de la Investigación</a:t>
                </a:r>
              </a:p>
            </p:txBody>
          </p:sp>
          <p:sp>
            <p:nvSpPr>
              <p:cNvPr id="67" name="Text Box 16">
                <a:extLst>
                  <a:ext uri="{FF2B5EF4-FFF2-40B4-BE49-F238E27FC236}">
                    <a16:creationId xmlns:a16="http://schemas.microsoft.com/office/drawing/2014/main" xmlns="" id="{5C23C7C6-4B90-7043-90F9-D6D4C2CC1C3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-19406" y="429580"/>
                <a:ext cx="725744" cy="257630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headEnd/>
                <a:tailEnd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wrap="square" lIns="18000" tIns="10800" rIns="18000" bIns="10800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s-ES" sz="900" dirty="0">
                    <a:solidFill>
                      <a:schemeClr val="tx1"/>
                    </a:solidFill>
                    <a:latin typeface="Berlin Sans FB" pitchFamily="34" charset="0"/>
                  </a:rPr>
                  <a:t>Lenguaje y Procesos</a:t>
                </a:r>
              </a:p>
            </p:txBody>
          </p:sp>
          <p:sp>
            <p:nvSpPr>
              <p:cNvPr id="68" name="Text Box 21">
                <a:extLst>
                  <a:ext uri="{FF2B5EF4-FFF2-40B4-BE49-F238E27FC236}">
                    <a16:creationId xmlns:a16="http://schemas.microsoft.com/office/drawing/2014/main" xmlns="" id="{4285A38E-A305-D44E-9B0D-8FC19EBF6C1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84127" y="416621"/>
                <a:ext cx="736065" cy="286171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headEnd/>
                <a:tailEnd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wrap="square" lIns="18000" tIns="10800" rIns="18000" bIns="10800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s-ES" sz="900" dirty="0">
                    <a:solidFill>
                      <a:schemeClr val="tx1"/>
                    </a:solidFill>
                  </a:rPr>
                  <a:t>Sistemas de Información</a:t>
                </a:r>
              </a:p>
              <a:p>
                <a:endParaRPr lang="es-ES" sz="1100" dirty="0">
                  <a:solidFill>
                    <a:schemeClr val="tx1"/>
                  </a:solidFill>
                </a:endParaRPr>
              </a:p>
              <a:p>
                <a:endParaRPr lang="es-E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9" name="Text Box 30">
                <a:extLst>
                  <a:ext uri="{FF2B5EF4-FFF2-40B4-BE49-F238E27FC236}">
                    <a16:creationId xmlns:a16="http://schemas.microsoft.com/office/drawing/2014/main" xmlns="" id="{F832C52C-833C-7747-84C6-F72B3A383BB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67108" y="617069"/>
                <a:ext cx="724578" cy="366153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headEnd/>
                <a:tailEnd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wrap="square" lIns="18000" tIns="10800" rIns="18000" bIns="10800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s-ES" sz="800" dirty="0">
                    <a:solidFill>
                      <a:schemeClr val="tx1"/>
                    </a:solidFill>
                  </a:rPr>
                  <a:t>Responsabilidad Social y Empresarial</a:t>
                </a:r>
              </a:p>
              <a:p>
                <a:endParaRPr lang="es-ES" sz="7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0" name="Rectángulo 100">
                <a:extLst>
                  <a:ext uri="{FF2B5EF4-FFF2-40B4-BE49-F238E27FC236}">
                    <a16:creationId xmlns:a16="http://schemas.microsoft.com/office/drawing/2014/main" xmlns="" id="{5587FA1A-6388-B44B-B645-E4F5B76DEC08}"/>
                  </a:ext>
                </a:extLst>
              </p:cNvPr>
              <p:cNvSpPr/>
              <p:nvPr/>
            </p:nvSpPr>
            <p:spPr>
              <a:xfrm>
                <a:off x="190047" y="249324"/>
                <a:ext cx="254000" cy="107950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CO" sz="1100"/>
                  <a:t>4</a:t>
                </a:r>
              </a:p>
            </p:txBody>
          </p:sp>
          <p:sp>
            <p:nvSpPr>
              <p:cNvPr id="71" name="Rectángulo 101">
                <a:extLst>
                  <a:ext uri="{FF2B5EF4-FFF2-40B4-BE49-F238E27FC236}">
                    <a16:creationId xmlns:a16="http://schemas.microsoft.com/office/drawing/2014/main" xmlns="" id="{3971C11D-49C1-064A-9BB4-60AB81228C3C}"/>
                  </a:ext>
                </a:extLst>
              </p:cNvPr>
              <p:cNvSpPr/>
              <p:nvPr/>
            </p:nvSpPr>
            <p:spPr>
              <a:xfrm>
                <a:off x="1347971" y="-28547"/>
                <a:ext cx="152400" cy="133350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CO" sz="1100"/>
                  <a:t>3</a:t>
                </a:r>
              </a:p>
            </p:txBody>
          </p:sp>
          <p:sp>
            <p:nvSpPr>
              <p:cNvPr id="72" name="Rectángulo 103">
                <a:extLst>
                  <a:ext uri="{FF2B5EF4-FFF2-40B4-BE49-F238E27FC236}">
                    <a16:creationId xmlns:a16="http://schemas.microsoft.com/office/drawing/2014/main" xmlns="" id="{28BDE13A-04CC-484C-AE45-E530243749E9}"/>
                  </a:ext>
                </a:extLst>
              </p:cNvPr>
              <p:cNvSpPr/>
              <p:nvPr/>
            </p:nvSpPr>
            <p:spPr>
              <a:xfrm>
                <a:off x="547189" y="556745"/>
                <a:ext cx="162185" cy="120648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CO" sz="1100" dirty="0"/>
                  <a:t>3</a:t>
                </a:r>
              </a:p>
            </p:txBody>
          </p:sp>
          <p:sp>
            <p:nvSpPr>
              <p:cNvPr id="73" name="Rectángulo 104">
                <a:extLst>
                  <a:ext uri="{FF2B5EF4-FFF2-40B4-BE49-F238E27FC236}">
                    <a16:creationId xmlns:a16="http://schemas.microsoft.com/office/drawing/2014/main" xmlns="" id="{7E3FA5C5-2A05-B64D-A407-356568BEB58D}"/>
                  </a:ext>
                </a:extLst>
              </p:cNvPr>
              <p:cNvSpPr/>
              <p:nvPr/>
            </p:nvSpPr>
            <p:spPr>
              <a:xfrm>
                <a:off x="2963817" y="438206"/>
                <a:ext cx="152240" cy="132353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CO" sz="1000" dirty="0"/>
                  <a:t>2</a:t>
                </a:r>
              </a:p>
            </p:txBody>
          </p:sp>
          <p:sp>
            <p:nvSpPr>
              <p:cNvPr id="74" name="Rectángulo 105">
                <a:extLst>
                  <a:ext uri="{FF2B5EF4-FFF2-40B4-BE49-F238E27FC236}">
                    <a16:creationId xmlns:a16="http://schemas.microsoft.com/office/drawing/2014/main" xmlns="" id="{600F9E6C-8B4C-5A46-9D3C-2BD395348B43}"/>
                  </a:ext>
                </a:extLst>
              </p:cNvPr>
              <p:cNvSpPr/>
              <p:nvPr/>
            </p:nvSpPr>
            <p:spPr>
              <a:xfrm>
                <a:off x="3722728" y="202255"/>
                <a:ext cx="228600" cy="158750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CO" sz="1100" dirty="0"/>
                  <a:t>3</a:t>
                </a:r>
              </a:p>
            </p:txBody>
          </p:sp>
          <p:sp>
            <p:nvSpPr>
              <p:cNvPr id="75" name="Rectángulo 106">
                <a:extLst>
                  <a:ext uri="{FF2B5EF4-FFF2-40B4-BE49-F238E27FC236}">
                    <a16:creationId xmlns:a16="http://schemas.microsoft.com/office/drawing/2014/main" xmlns="" id="{D1493F99-8B22-764D-A0B1-FF2ABB0E6FFB}"/>
                  </a:ext>
                </a:extLst>
              </p:cNvPr>
              <p:cNvSpPr/>
              <p:nvPr/>
            </p:nvSpPr>
            <p:spPr>
              <a:xfrm>
                <a:off x="4627430" y="249324"/>
                <a:ext cx="120349" cy="105388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CO" sz="900" dirty="0"/>
                  <a:t>4</a:t>
                </a:r>
              </a:p>
            </p:txBody>
          </p:sp>
          <p:sp>
            <p:nvSpPr>
              <p:cNvPr id="76" name="Rectángulo 107">
                <a:extLst>
                  <a:ext uri="{FF2B5EF4-FFF2-40B4-BE49-F238E27FC236}">
                    <a16:creationId xmlns:a16="http://schemas.microsoft.com/office/drawing/2014/main" xmlns="" id="{66309B70-9BFF-A245-B4FB-BB64A44E06B9}"/>
                  </a:ext>
                </a:extLst>
              </p:cNvPr>
              <p:cNvSpPr/>
              <p:nvPr/>
            </p:nvSpPr>
            <p:spPr>
              <a:xfrm>
                <a:off x="3828190" y="556745"/>
                <a:ext cx="137725" cy="144235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CO" sz="1000" dirty="0"/>
                  <a:t>3</a:t>
                </a:r>
              </a:p>
            </p:txBody>
          </p:sp>
          <p:sp>
            <p:nvSpPr>
              <p:cNvPr id="77" name="Rectángulo 108">
                <a:extLst>
                  <a:ext uri="{FF2B5EF4-FFF2-40B4-BE49-F238E27FC236}">
                    <a16:creationId xmlns:a16="http://schemas.microsoft.com/office/drawing/2014/main" xmlns="" id="{DC47C3B0-FBC7-CE48-A393-F8D941146DF1}"/>
                  </a:ext>
                </a:extLst>
              </p:cNvPr>
              <p:cNvSpPr/>
              <p:nvPr/>
            </p:nvSpPr>
            <p:spPr>
              <a:xfrm>
                <a:off x="5437340" y="744039"/>
                <a:ext cx="152400" cy="177800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CO" sz="1100" dirty="0"/>
                  <a:t>3</a:t>
                </a:r>
              </a:p>
            </p:txBody>
          </p:sp>
          <p:sp>
            <p:nvSpPr>
              <p:cNvPr id="78" name="Rectángulo 109">
                <a:extLst>
                  <a:ext uri="{FF2B5EF4-FFF2-40B4-BE49-F238E27FC236}">
                    <a16:creationId xmlns:a16="http://schemas.microsoft.com/office/drawing/2014/main" xmlns="" id="{A6BC24C2-D251-3C4B-9424-A73EFEEE8EA9}"/>
                  </a:ext>
                </a:extLst>
              </p:cNvPr>
              <p:cNvSpPr/>
              <p:nvPr/>
            </p:nvSpPr>
            <p:spPr>
              <a:xfrm>
                <a:off x="5975351" y="419102"/>
                <a:ext cx="190500" cy="139700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CO" sz="1100"/>
                  <a:t>3</a:t>
                </a:r>
              </a:p>
            </p:txBody>
          </p:sp>
          <p:sp>
            <p:nvSpPr>
              <p:cNvPr id="79" name="Rectángulo 110">
                <a:extLst>
                  <a:ext uri="{FF2B5EF4-FFF2-40B4-BE49-F238E27FC236}">
                    <a16:creationId xmlns:a16="http://schemas.microsoft.com/office/drawing/2014/main" xmlns="" id="{36C40F40-EDD1-3341-AFCE-97D20AE53798}"/>
                  </a:ext>
                </a:extLst>
              </p:cNvPr>
              <p:cNvSpPr/>
              <p:nvPr/>
            </p:nvSpPr>
            <p:spPr>
              <a:xfrm>
                <a:off x="8024471" y="2985"/>
                <a:ext cx="107950" cy="241300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CO" sz="1100" dirty="0"/>
                  <a:t>3</a:t>
                </a:r>
              </a:p>
            </p:txBody>
          </p:sp>
          <p:sp>
            <p:nvSpPr>
              <p:cNvPr id="80" name="Rectángulo 111">
                <a:extLst>
                  <a:ext uri="{FF2B5EF4-FFF2-40B4-BE49-F238E27FC236}">
                    <a16:creationId xmlns:a16="http://schemas.microsoft.com/office/drawing/2014/main" xmlns="" id="{96E7A9E6-FD58-2540-9CC8-97151EEDC8C3}"/>
                  </a:ext>
                </a:extLst>
              </p:cNvPr>
              <p:cNvSpPr/>
              <p:nvPr/>
            </p:nvSpPr>
            <p:spPr>
              <a:xfrm>
                <a:off x="8024471" y="396647"/>
                <a:ext cx="114300" cy="184150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CO" sz="1100"/>
                  <a:t>3</a:t>
                </a:r>
              </a:p>
            </p:txBody>
          </p:sp>
        </p:grpSp>
        <p:grpSp>
          <p:nvGrpSpPr>
            <p:cNvPr id="17" name="Grupo 112">
              <a:extLst>
                <a:ext uri="{FF2B5EF4-FFF2-40B4-BE49-F238E27FC236}">
                  <a16:creationId xmlns:a16="http://schemas.microsoft.com/office/drawing/2014/main" xmlns="" id="{44026B6B-FC3F-6748-AA2B-5297C3CCC9C3}"/>
                </a:ext>
              </a:extLst>
            </p:cNvPr>
            <p:cNvGrpSpPr/>
            <p:nvPr/>
          </p:nvGrpSpPr>
          <p:grpSpPr>
            <a:xfrm>
              <a:off x="3565735" y="1649850"/>
              <a:ext cx="8125919" cy="2122052"/>
              <a:chOff x="-43665" y="-45586"/>
              <a:chExt cx="8125805" cy="2121390"/>
            </a:xfrm>
          </p:grpSpPr>
          <p:sp>
            <p:nvSpPr>
              <p:cNvPr id="18" name="Text Box 27">
                <a:extLst>
                  <a:ext uri="{FF2B5EF4-FFF2-40B4-BE49-F238E27FC236}">
                    <a16:creationId xmlns:a16="http://schemas.microsoft.com/office/drawing/2014/main" xmlns="" id="{71A6A555-4CB8-B740-9684-3420DFBE2B8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59398" y="1252812"/>
                <a:ext cx="676511" cy="273825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headEnd/>
                <a:tailE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wrap="square" lIns="18000" tIns="10800" rIns="18000" bIns="10800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es-CO" sz="900" dirty="0">
                    <a:solidFill>
                      <a:srgbClr val="000000"/>
                    </a:solidFill>
                    <a:latin typeface="Berlin Sans FB" pitchFamily="34" charset="0"/>
                  </a:rPr>
                  <a:t>Mercadeo</a:t>
                </a:r>
              </a:p>
            </p:txBody>
          </p:sp>
          <p:sp>
            <p:nvSpPr>
              <p:cNvPr id="19" name="Text Box 31">
                <a:extLst>
                  <a:ext uri="{FF2B5EF4-FFF2-40B4-BE49-F238E27FC236}">
                    <a16:creationId xmlns:a16="http://schemas.microsoft.com/office/drawing/2014/main" xmlns="" id="{1004ACAC-FF37-324C-9F14-629C44ED87F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66587" y="1252812"/>
                <a:ext cx="706430" cy="273825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headEnd/>
                <a:tailE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wrap="square" lIns="18000" tIns="10800" rIns="18000" bIns="10800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es-ES" sz="800" dirty="0">
                    <a:solidFill>
                      <a:srgbClr val="000000"/>
                    </a:solidFill>
                    <a:latin typeface="Berlin Sans FB" pitchFamily="34" charset="0"/>
                  </a:rPr>
                  <a:t>Inv</a:t>
                </a:r>
                <a:r>
                  <a:rPr lang="es-ES_tradnl" sz="800" dirty="0">
                    <a:solidFill>
                      <a:srgbClr val="000000"/>
                    </a:solidFill>
                    <a:latin typeface="Berlin Sans FB" pitchFamily="34" charset="0"/>
                  </a:rPr>
                  <a:t>.</a:t>
                </a:r>
                <a:r>
                  <a:rPr lang="es-ES" sz="800" dirty="0">
                    <a:solidFill>
                      <a:srgbClr val="000000"/>
                    </a:solidFill>
                    <a:latin typeface="Berlin Sans FB" pitchFamily="34" charset="0"/>
                  </a:rPr>
                  <a:t> de Mercados</a:t>
                </a:r>
              </a:p>
            </p:txBody>
          </p:sp>
          <p:sp>
            <p:nvSpPr>
              <p:cNvPr id="20" name="Text Box 34">
                <a:extLst>
                  <a:ext uri="{FF2B5EF4-FFF2-40B4-BE49-F238E27FC236}">
                    <a16:creationId xmlns:a16="http://schemas.microsoft.com/office/drawing/2014/main" xmlns="" id="{67B9FBD2-C5FB-524E-B390-52B52D098C9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615621" y="1252812"/>
                <a:ext cx="746740" cy="273825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headEnd/>
                <a:tailE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wrap="square" lIns="18000" tIns="10800" rIns="18000" bIns="1080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es-ES" sz="900" dirty="0">
                    <a:solidFill>
                      <a:srgbClr val="000000"/>
                    </a:solidFill>
                    <a:latin typeface="Berlin Sans FB" pitchFamily="34" charset="0"/>
                  </a:rPr>
                  <a:t>Logística</a:t>
                </a:r>
              </a:p>
            </p:txBody>
          </p:sp>
          <p:sp>
            <p:nvSpPr>
              <p:cNvPr id="21" name="Text Box 15">
                <a:extLst>
                  <a:ext uri="{FF2B5EF4-FFF2-40B4-BE49-F238E27FC236}">
                    <a16:creationId xmlns:a16="http://schemas.microsoft.com/office/drawing/2014/main" xmlns="" id="{E492C7DE-0267-C345-9449-663D9550BEA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-9273" y="1579994"/>
                <a:ext cx="695309" cy="415676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headEnd/>
                <a:tailE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wrap="square" lIns="18000" tIns="10800" rIns="18000" bIns="10800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CO" sz="900" dirty="0">
                    <a:solidFill>
                      <a:srgbClr val="000000"/>
                    </a:solidFill>
                    <a:latin typeface="Berlin Sans FB" pitchFamily="34" charset="0"/>
                  </a:rPr>
                  <a:t>Emprendi-miento </a:t>
                </a:r>
              </a:p>
              <a:p>
                <a:pPr algn="ctr"/>
                <a:endParaRPr lang="es-ES" sz="900" dirty="0">
                  <a:solidFill>
                    <a:srgbClr val="000000"/>
                  </a:solidFill>
                  <a:latin typeface="Berlin Sans FB" pitchFamily="34" charset="0"/>
                </a:endParaRPr>
              </a:p>
              <a:p>
                <a:pPr algn="ctr"/>
                <a:endParaRPr lang="es-ES" sz="900" dirty="0">
                  <a:solidFill>
                    <a:srgbClr val="000000"/>
                  </a:solidFill>
                  <a:latin typeface="Berlin Sans FB" pitchFamily="34" charset="0"/>
                </a:endParaRPr>
              </a:p>
            </p:txBody>
          </p:sp>
          <p:sp>
            <p:nvSpPr>
              <p:cNvPr id="22" name="Text Box 18">
                <a:extLst>
                  <a:ext uri="{FF2B5EF4-FFF2-40B4-BE49-F238E27FC236}">
                    <a16:creationId xmlns:a16="http://schemas.microsoft.com/office/drawing/2014/main" xmlns="" id="{790028D9-0418-9149-A5BE-592DB4B179F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84002" y="1574373"/>
                <a:ext cx="752350" cy="426917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headEnd/>
                <a:tailE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wrap="square" lIns="18000" tIns="10800" rIns="18000" bIns="10800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es-CO" sz="900" dirty="0">
                    <a:solidFill>
                      <a:srgbClr val="000000"/>
                    </a:solidFill>
                    <a:latin typeface="Berlin Sans FB" pitchFamily="34" charset="0"/>
                  </a:rPr>
                  <a:t>Creatividad y Espíritu Empresarial </a:t>
                </a:r>
                <a:endParaRPr lang="es-ES" sz="900" dirty="0">
                  <a:solidFill>
                    <a:srgbClr val="000000"/>
                  </a:solidFill>
                  <a:latin typeface="Berlin Sans FB" pitchFamily="34" charset="0"/>
                </a:endParaRPr>
              </a:p>
            </p:txBody>
          </p:sp>
          <p:sp>
            <p:nvSpPr>
              <p:cNvPr id="23" name="Text Box 35">
                <a:extLst>
                  <a:ext uri="{FF2B5EF4-FFF2-40B4-BE49-F238E27FC236}">
                    <a16:creationId xmlns:a16="http://schemas.microsoft.com/office/drawing/2014/main" xmlns="" id="{A38C9A07-F8B4-B146-9309-E908C1A0920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615620" y="1639242"/>
                <a:ext cx="757013" cy="436561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headEnd/>
                <a:tailE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wrap="square" lIns="18000" tIns="10800" rIns="18000" bIns="10800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ES" sz="900" dirty="0">
                    <a:solidFill>
                      <a:srgbClr val="000000"/>
                    </a:solidFill>
                    <a:latin typeface="Berlin Sans FB" pitchFamily="34" charset="0"/>
                  </a:rPr>
                  <a:t>Proyectos</a:t>
                </a:r>
              </a:p>
              <a:p>
                <a:pPr algn="ctr"/>
                <a:endParaRPr lang="es-ES" sz="900" dirty="0">
                  <a:solidFill>
                    <a:srgbClr val="000000"/>
                  </a:solidFill>
                  <a:latin typeface="Berlin Sans FB" pitchFamily="34" charset="0"/>
                </a:endParaRPr>
              </a:p>
              <a:p>
                <a:pPr algn="ctr"/>
                <a:endParaRPr lang="es-ES" sz="900" dirty="0">
                  <a:solidFill>
                    <a:srgbClr val="000000"/>
                  </a:solidFill>
                  <a:latin typeface="Berlin Sans FB" pitchFamily="34" charset="0"/>
                </a:endParaRPr>
              </a:p>
            </p:txBody>
          </p:sp>
          <p:sp>
            <p:nvSpPr>
              <p:cNvPr id="24" name="Text Box 45">
                <a:extLst>
                  <a:ext uri="{FF2B5EF4-FFF2-40B4-BE49-F238E27FC236}">
                    <a16:creationId xmlns:a16="http://schemas.microsoft.com/office/drawing/2014/main" xmlns="" id="{1345A03F-E6F0-7047-9F0E-FB3FFD1327E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77414" y="1568167"/>
                <a:ext cx="738963" cy="427503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headEnd/>
                <a:tailE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wrap="square" lIns="18000" tIns="10800" rIns="18000" bIns="10800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ES" sz="900" dirty="0">
                    <a:solidFill>
                      <a:schemeClr val="tx1"/>
                    </a:solidFill>
                    <a:latin typeface="Berlin Sans FB" pitchFamily="34" charset="0"/>
                  </a:rPr>
                  <a:t>Historia Empresarial</a:t>
                </a:r>
              </a:p>
              <a:p>
                <a:pPr algn="ctr"/>
                <a:endParaRPr lang="es-ES" sz="900" dirty="0">
                  <a:latin typeface="Berlin Sans FB" pitchFamily="34" charset="0"/>
                </a:endParaRPr>
              </a:p>
              <a:p>
                <a:pPr algn="ctr"/>
                <a:endParaRPr lang="es-ES" sz="900" dirty="0">
                  <a:latin typeface="Berlin Sans FB" pitchFamily="34" charset="0"/>
                </a:endParaRPr>
              </a:p>
            </p:txBody>
          </p:sp>
          <p:sp>
            <p:nvSpPr>
              <p:cNvPr id="25" name="Text Box 14">
                <a:extLst>
                  <a:ext uri="{FF2B5EF4-FFF2-40B4-BE49-F238E27FC236}">
                    <a16:creationId xmlns:a16="http://schemas.microsoft.com/office/drawing/2014/main" xmlns="" id="{D5C687FD-0587-B941-BA3F-CF62E786C99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-43665" y="-40638"/>
                <a:ext cx="743886" cy="326993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headEnd/>
                <a:tailE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wrap="square" lIns="18000" tIns="10800" rIns="18000" bIns="1080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es-ES" sz="850" dirty="0">
                    <a:solidFill>
                      <a:srgbClr val="000000"/>
                    </a:solidFill>
                    <a:latin typeface="Berlin Sans FB" pitchFamily="34" charset="0"/>
                  </a:rPr>
                  <a:t>Fund</a:t>
                </a:r>
                <a:r>
                  <a:rPr lang="es-ES_tradnl" sz="850" dirty="0">
                    <a:solidFill>
                      <a:srgbClr val="000000"/>
                    </a:solidFill>
                    <a:latin typeface="Berlin Sans FB" pitchFamily="34" charset="0"/>
                  </a:rPr>
                  <a:t>.</a:t>
                </a:r>
                <a:r>
                  <a:rPr lang="es-ES" sz="850" dirty="0">
                    <a:solidFill>
                      <a:srgbClr val="000000"/>
                    </a:solidFill>
                    <a:latin typeface="Berlin Sans FB" pitchFamily="34" charset="0"/>
                  </a:rPr>
                  <a:t>  de Admón.</a:t>
                </a:r>
              </a:p>
            </p:txBody>
          </p:sp>
          <p:sp>
            <p:nvSpPr>
              <p:cNvPr id="26" name="Text Box 17">
                <a:extLst>
                  <a:ext uri="{FF2B5EF4-FFF2-40B4-BE49-F238E27FC236}">
                    <a16:creationId xmlns:a16="http://schemas.microsoft.com/office/drawing/2014/main" xmlns="" id="{DF0F8A9A-667C-4A45-8BEA-1EBC63994B6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73848" y="-31984"/>
                <a:ext cx="755878" cy="315395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headEnd/>
                <a:tailE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wrap="square" lIns="18000" tIns="10800" rIns="18000" bIns="10800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es-ES" sz="850" dirty="0">
                    <a:solidFill>
                      <a:srgbClr val="000000"/>
                    </a:solidFill>
                    <a:latin typeface="Berlin Sans FB" pitchFamily="34" charset="0"/>
                  </a:rPr>
                  <a:t>Teorías Orga-nizacionales</a:t>
                </a:r>
              </a:p>
            </p:txBody>
          </p:sp>
          <p:sp>
            <p:nvSpPr>
              <p:cNvPr id="27" name="Text Box 20">
                <a:extLst>
                  <a:ext uri="{FF2B5EF4-FFF2-40B4-BE49-F238E27FC236}">
                    <a16:creationId xmlns:a16="http://schemas.microsoft.com/office/drawing/2014/main" xmlns="" id="{05F5B1CD-24A6-384D-996E-5FC60F9816A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79291" y="-31984"/>
                <a:ext cx="741620" cy="315395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headEnd/>
                <a:tailE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wrap="square" lIns="18000" tIns="10800" rIns="18000" bIns="1080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s-ES" sz="900" dirty="0">
                  <a:solidFill>
                    <a:srgbClr val="000000"/>
                  </a:solidFill>
                  <a:latin typeface="Berlin Sans FB" pitchFamily="34" charset="0"/>
                </a:endParaRPr>
              </a:p>
              <a:p>
                <a:r>
                  <a:rPr lang="es-ES" sz="850" dirty="0">
                    <a:solidFill>
                      <a:srgbClr val="000000"/>
                    </a:solidFill>
                    <a:latin typeface="Berlin Sans FB" pitchFamily="34" charset="0"/>
                  </a:rPr>
                  <a:t>Planeación     </a:t>
                </a:r>
              </a:p>
              <a:p>
                <a:pPr algn="ctr"/>
                <a:endParaRPr lang="es-ES" sz="900" dirty="0">
                  <a:solidFill>
                    <a:srgbClr val="000000"/>
                  </a:solidFill>
                  <a:latin typeface="Berlin Sans FB" pitchFamily="34" charset="0"/>
                </a:endParaRPr>
              </a:p>
            </p:txBody>
          </p:sp>
          <p:sp>
            <p:nvSpPr>
              <p:cNvPr id="28" name="Text Box 22">
                <a:extLst>
                  <a:ext uri="{FF2B5EF4-FFF2-40B4-BE49-F238E27FC236}">
                    <a16:creationId xmlns:a16="http://schemas.microsoft.com/office/drawing/2014/main" xmlns="" id="{7FEB0D23-6184-5749-8AAE-84688A5EB93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72845" y="-40637"/>
                <a:ext cx="731501" cy="429022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headEnd/>
                <a:tailE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wrap="square" lIns="18000" tIns="10800" rIns="18000" bIns="10800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es-CO" sz="900" dirty="0">
                    <a:solidFill>
                      <a:srgbClr val="000000"/>
                    </a:solidFill>
                    <a:latin typeface="Berlin Sans FB" pitchFamily="34" charset="0"/>
                  </a:rPr>
                  <a:t>Estructura y Cultura </a:t>
                </a:r>
                <a:r>
                  <a:rPr lang="es-CO" sz="800" dirty="0">
                    <a:solidFill>
                      <a:srgbClr val="000000"/>
                    </a:solidFill>
                    <a:latin typeface="Berlin Sans FB" pitchFamily="34" charset="0"/>
                  </a:rPr>
                  <a:t>Organizacional</a:t>
                </a:r>
              </a:p>
              <a:p>
                <a:pPr algn="ctr"/>
                <a:endParaRPr lang="es-ES" sz="800" dirty="0">
                  <a:solidFill>
                    <a:srgbClr val="000000"/>
                  </a:solidFill>
                  <a:latin typeface="Berlin Sans FB" pitchFamily="34" charset="0"/>
                </a:endParaRPr>
              </a:p>
            </p:txBody>
          </p:sp>
          <p:sp>
            <p:nvSpPr>
              <p:cNvPr id="29" name="Text Box 37">
                <a:extLst>
                  <a:ext uri="{FF2B5EF4-FFF2-40B4-BE49-F238E27FC236}">
                    <a16:creationId xmlns:a16="http://schemas.microsoft.com/office/drawing/2014/main" xmlns="" id="{7491E13C-7967-1C4B-9261-F8D094E0C6E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18167" y="-45586"/>
                <a:ext cx="769843" cy="433972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headEnd/>
                <a:tailE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wrap="square" lIns="18000" tIns="10800" rIns="18000" bIns="10800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s-CO" sz="900" dirty="0">
                    <a:solidFill>
                      <a:srgbClr val="000000"/>
                    </a:solidFill>
                    <a:latin typeface="Berlin Sans FB" pitchFamily="34" charset="0"/>
                  </a:rPr>
                  <a:t>Practica Empresarial</a:t>
                </a:r>
                <a:endParaRPr lang="es-ES" sz="900" dirty="0">
                  <a:solidFill>
                    <a:srgbClr val="000000"/>
                  </a:solidFill>
                  <a:latin typeface="Berlin Sans FB" pitchFamily="34" charset="0"/>
                </a:endParaRPr>
              </a:p>
              <a:p>
                <a:pPr algn="ctr"/>
                <a:endParaRPr lang="es-ES" sz="900" dirty="0">
                  <a:solidFill>
                    <a:srgbClr val="000000"/>
                  </a:solidFill>
                  <a:latin typeface="Berlin Sans FB" pitchFamily="34" charset="0"/>
                </a:endParaRPr>
              </a:p>
            </p:txBody>
          </p:sp>
          <p:sp>
            <p:nvSpPr>
              <p:cNvPr id="30" name="Text Box 47">
                <a:extLst>
                  <a:ext uri="{FF2B5EF4-FFF2-40B4-BE49-F238E27FC236}">
                    <a16:creationId xmlns:a16="http://schemas.microsoft.com/office/drawing/2014/main" xmlns="" id="{FD4FC4A7-8C95-1049-B1EF-33BDCDAAA7C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72303" y="-45586"/>
                <a:ext cx="760909" cy="328996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headEnd/>
                <a:tailE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wrap="square" lIns="18000" tIns="10800" rIns="18000" bIns="10800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s-CO" sz="900" dirty="0">
                    <a:solidFill>
                      <a:schemeClr val="tx1"/>
                    </a:solidFill>
                    <a:latin typeface="Berlin Sans FB" pitchFamily="34" charset="0"/>
                  </a:rPr>
                  <a:t>Dirección y Control</a:t>
                </a:r>
                <a:endParaRPr lang="es-ES" sz="900" dirty="0">
                  <a:solidFill>
                    <a:schemeClr val="tx1"/>
                  </a:solidFill>
                  <a:latin typeface="Berlin Sans FB" pitchFamily="34" charset="0"/>
                </a:endParaRPr>
              </a:p>
              <a:p>
                <a:pPr algn="ctr"/>
                <a:endParaRPr lang="es-ES" sz="900" dirty="0">
                  <a:latin typeface="Berlin Sans FB" pitchFamily="34" charset="0"/>
                </a:endParaRPr>
              </a:p>
            </p:txBody>
          </p:sp>
          <p:sp>
            <p:nvSpPr>
              <p:cNvPr id="31" name="Text Box 29">
                <a:extLst>
                  <a:ext uri="{FF2B5EF4-FFF2-40B4-BE49-F238E27FC236}">
                    <a16:creationId xmlns:a16="http://schemas.microsoft.com/office/drawing/2014/main" xmlns="" id="{B5DA0DCB-9530-9B4B-91F1-3DCD0BB3DE6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67234" y="472764"/>
                <a:ext cx="712143" cy="395421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headEnd/>
                <a:tailE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wrap="square" lIns="18000" tIns="10800" rIns="18000" bIns="10800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ES" sz="900" dirty="0">
                    <a:solidFill>
                      <a:srgbClr val="000000"/>
                    </a:solidFill>
                    <a:latin typeface="Berlin Sans FB" pitchFamily="34" charset="0"/>
                  </a:rPr>
                  <a:t>Admón.</a:t>
                </a:r>
                <a:r>
                  <a:rPr lang="es-ES_tradnl" sz="900" dirty="0">
                    <a:solidFill>
                      <a:srgbClr val="000000"/>
                    </a:solidFill>
                    <a:latin typeface="Berlin Sans FB" pitchFamily="34" charset="0"/>
                  </a:rPr>
                  <a:t> </a:t>
                </a:r>
                <a:r>
                  <a:rPr lang="es-ES" sz="900" dirty="0">
                    <a:solidFill>
                      <a:srgbClr val="000000"/>
                    </a:solidFill>
                    <a:latin typeface="Berlin Sans FB" pitchFamily="34" charset="0"/>
                  </a:rPr>
                  <a:t>Estratégica</a:t>
                </a:r>
              </a:p>
              <a:p>
                <a:pPr algn="ctr"/>
                <a:r>
                  <a:rPr lang="es-ES" sz="900" dirty="0">
                    <a:solidFill>
                      <a:srgbClr val="000000"/>
                    </a:solidFill>
                    <a:latin typeface="Berlin Sans FB" pitchFamily="34" charset="0"/>
                  </a:rPr>
                  <a:t> </a:t>
                </a:r>
              </a:p>
            </p:txBody>
          </p:sp>
          <p:sp>
            <p:nvSpPr>
              <p:cNvPr id="32" name="Text Box 38">
                <a:extLst>
                  <a:ext uri="{FF2B5EF4-FFF2-40B4-BE49-F238E27FC236}">
                    <a16:creationId xmlns:a16="http://schemas.microsoft.com/office/drawing/2014/main" xmlns="" id="{C5BE8F5F-C923-D647-8869-F1AE5F91795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24775" y="472764"/>
                <a:ext cx="761284" cy="1603040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headEnd/>
                <a:tailE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wrap="square" lIns="18000" tIns="10800" rIns="18000" bIns="10800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CO" sz="800" dirty="0">
                    <a:solidFill>
                      <a:srgbClr val="000000"/>
                    </a:solidFill>
                    <a:latin typeface="Berlin Sans FB" pitchFamily="34" charset="0"/>
                  </a:rPr>
                  <a:t>Línea de Profundización</a:t>
                </a:r>
                <a:r>
                  <a:rPr lang="es-CO" sz="900" dirty="0">
                    <a:solidFill>
                      <a:srgbClr val="000000"/>
                    </a:solidFill>
                    <a:latin typeface="Berlin Sans FB" pitchFamily="34" charset="0"/>
                  </a:rPr>
                  <a:t>:</a:t>
                </a:r>
                <a:endParaRPr lang="es-CO" sz="700" dirty="0">
                  <a:solidFill>
                    <a:srgbClr val="000000"/>
                  </a:solidFill>
                  <a:latin typeface="Berlin Sans FB" pitchFamily="34" charset="0"/>
                </a:endParaRPr>
              </a:p>
              <a:p>
                <a:pPr algn="ctr"/>
                <a:endParaRPr lang="es-CO" sz="700" dirty="0">
                  <a:solidFill>
                    <a:srgbClr val="000000"/>
                  </a:solidFill>
                  <a:latin typeface="Berlin Sans FB" pitchFamily="34" charset="0"/>
                </a:endParaRPr>
              </a:p>
              <a:p>
                <a:pPr algn="ctr"/>
                <a:r>
                  <a:rPr lang="es-CO" sz="700" dirty="0">
                    <a:solidFill>
                      <a:srgbClr val="000000"/>
                    </a:solidFill>
                    <a:latin typeface="Berlin Sans FB" pitchFamily="34" charset="0"/>
                  </a:rPr>
                  <a:t>Opción: </a:t>
                </a:r>
              </a:p>
              <a:p>
                <a:pPr algn="ctr"/>
                <a:r>
                  <a:rPr lang="es-ES" sz="900" dirty="0">
                    <a:solidFill>
                      <a:srgbClr val="000000"/>
                    </a:solidFill>
                    <a:latin typeface="Berlin Sans FB" pitchFamily="34" charset="0"/>
                  </a:rPr>
                  <a:t>1. Negocios Internacionales</a:t>
                </a:r>
              </a:p>
              <a:p>
                <a:pPr algn="ctr"/>
                <a:r>
                  <a:rPr lang="es-CO" sz="900" dirty="0">
                    <a:solidFill>
                      <a:srgbClr val="000000"/>
                    </a:solidFill>
                    <a:latin typeface="Berlin Sans FB" pitchFamily="34" charset="0"/>
                  </a:rPr>
                  <a:t>2. Gerencia del Talento Humano</a:t>
                </a:r>
              </a:p>
              <a:p>
                <a:pPr algn="ctr"/>
                <a:r>
                  <a:rPr lang="es-CO" sz="900" dirty="0">
                    <a:solidFill>
                      <a:srgbClr val="000000"/>
                    </a:solidFill>
                    <a:latin typeface="Berlin Sans FB" pitchFamily="34" charset="0"/>
                  </a:rPr>
                  <a:t>3. Gerencia de Mercadeo</a:t>
                </a:r>
              </a:p>
              <a:p>
                <a:pPr algn="ctr"/>
                <a:endParaRPr lang="es-CO" sz="700" dirty="0">
                  <a:solidFill>
                    <a:srgbClr val="000000"/>
                  </a:solidFill>
                  <a:latin typeface="Berlin Sans FB" pitchFamily="34" charset="0"/>
                </a:endParaRPr>
              </a:p>
            </p:txBody>
          </p:sp>
          <p:sp>
            <p:nvSpPr>
              <p:cNvPr id="33" name="Text Box 42">
                <a:extLst>
                  <a:ext uri="{FF2B5EF4-FFF2-40B4-BE49-F238E27FC236}">
                    <a16:creationId xmlns:a16="http://schemas.microsoft.com/office/drawing/2014/main" xmlns="" id="{810CD911-865F-084A-92D1-81AD42ABB02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249494" y="812571"/>
                <a:ext cx="823415" cy="287437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headEnd/>
                <a:tailE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wrap="square" lIns="18000" tIns="10800" rIns="18000" bIns="1080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es-ES" sz="900" dirty="0">
                    <a:solidFill>
                      <a:srgbClr val="000000"/>
                    </a:solidFill>
                    <a:latin typeface="Berlin Sans FB" pitchFamily="34" charset="0"/>
                  </a:rPr>
                  <a:t>Simulación Gerencial</a:t>
                </a:r>
              </a:p>
            </p:txBody>
          </p:sp>
          <p:sp>
            <p:nvSpPr>
              <p:cNvPr id="34" name="Text Box 49">
                <a:extLst>
                  <a:ext uri="{FF2B5EF4-FFF2-40B4-BE49-F238E27FC236}">
                    <a16:creationId xmlns:a16="http://schemas.microsoft.com/office/drawing/2014/main" xmlns="" id="{E7152C49-CB03-3C48-B97C-3A99BC4DABC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98326" y="472764"/>
                <a:ext cx="741337" cy="390672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headEnd/>
                <a:tailE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wrap="square" lIns="18000" tIns="10800" rIns="18000" bIns="10800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es-ES" sz="800" dirty="0">
                    <a:solidFill>
                      <a:schemeClr val="tx1"/>
                    </a:solidFill>
                    <a:latin typeface="Berlin Sans FB" pitchFamily="34" charset="0"/>
                  </a:rPr>
                  <a:t>Modelos y Técnicas Gerenciales</a:t>
                </a:r>
              </a:p>
            </p:txBody>
          </p:sp>
          <p:sp>
            <p:nvSpPr>
              <p:cNvPr id="35" name="Text Box 54">
                <a:extLst>
                  <a:ext uri="{FF2B5EF4-FFF2-40B4-BE49-F238E27FC236}">
                    <a16:creationId xmlns:a16="http://schemas.microsoft.com/office/drawing/2014/main" xmlns="" id="{4A9D6855-29AC-DC48-A9B1-E14527B0709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258725" y="489838"/>
                <a:ext cx="823415" cy="306620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headEnd/>
                <a:tailE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wrap="square" lIns="18000" tIns="10800" rIns="18000" bIns="1080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es-CO" sz="900" dirty="0">
                    <a:solidFill>
                      <a:schemeClr val="tx1"/>
                    </a:solidFill>
                    <a:latin typeface="Berlin Sans FB" pitchFamily="34" charset="0"/>
                  </a:rPr>
                  <a:t>Pensamiento Estratégico</a:t>
                </a:r>
                <a:endParaRPr lang="es-ES" sz="900" dirty="0">
                  <a:solidFill>
                    <a:schemeClr val="tx1"/>
                  </a:solidFill>
                  <a:latin typeface="Berlin Sans FB" pitchFamily="34" charset="0"/>
                </a:endParaRPr>
              </a:p>
              <a:p>
                <a:pPr algn="ctr"/>
                <a:endParaRPr lang="es-ES" sz="900" dirty="0">
                  <a:solidFill>
                    <a:schemeClr val="tx1"/>
                  </a:solidFill>
                  <a:latin typeface="Berlin Sans FB" pitchFamily="34" charset="0"/>
                </a:endParaRPr>
              </a:p>
            </p:txBody>
          </p:sp>
          <p:sp>
            <p:nvSpPr>
              <p:cNvPr id="36" name="Text Box 32">
                <a:extLst>
                  <a:ext uri="{FF2B5EF4-FFF2-40B4-BE49-F238E27FC236}">
                    <a16:creationId xmlns:a16="http://schemas.microsoft.com/office/drawing/2014/main" xmlns="" id="{C570E16E-E3DC-5847-8587-6CD45E5A3FA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72637" y="918640"/>
                <a:ext cx="712143" cy="250032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headEnd/>
                <a:tailE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wrap="square" lIns="18000" tIns="10800" rIns="18000" bIns="1080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es-CO" sz="750" dirty="0">
                    <a:solidFill>
                      <a:srgbClr val="000000"/>
                    </a:solidFill>
                    <a:latin typeface="Berlin Sans FB" pitchFamily="34" charset="0"/>
                  </a:rPr>
                  <a:t>Gestión del Talento Humano</a:t>
                </a:r>
                <a:endParaRPr lang="es-ES" sz="750" dirty="0">
                  <a:solidFill>
                    <a:srgbClr val="000000"/>
                  </a:solidFill>
                  <a:latin typeface="Berlin Sans FB" pitchFamily="34" charset="0"/>
                </a:endParaRPr>
              </a:p>
              <a:p>
                <a:pPr algn="ctr"/>
                <a:endParaRPr lang="es-ES" sz="900" dirty="0">
                  <a:solidFill>
                    <a:srgbClr val="000000"/>
                  </a:solidFill>
                  <a:latin typeface="Berlin Sans FB" pitchFamily="34" charset="0"/>
                </a:endParaRPr>
              </a:p>
            </p:txBody>
          </p:sp>
          <p:sp>
            <p:nvSpPr>
              <p:cNvPr id="37" name="Text Box 12">
                <a:extLst>
                  <a:ext uri="{FF2B5EF4-FFF2-40B4-BE49-F238E27FC236}">
                    <a16:creationId xmlns:a16="http://schemas.microsoft.com/office/drawing/2014/main" xmlns="" id="{26DDF1DA-4D46-5F45-B5F0-7C7EF60E099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72846" y="916119"/>
                <a:ext cx="728760" cy="276931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headEnd/>
                <a:tailE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wrap="square" lIns="18000" tIns="10800" rIns="18000" bIns="1080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es-CO" sz="700" dirty="0">
                    <a:solidFill>
                      <a:schemeClr val="tx1"/>
                    </a:solidFill>
                  </a:rPr>
                  <a:t>Comportamiento</a:t>
                </a:r>
                <a:r>
                  <a:rPr lang="es-CO" sz="700" baseline="0" dirty="0">
                    <a:solidFill>
                      <a:schemeClr val="tx1"/>
                    </a:solidFill>
                  </a:rPr>
                  <a:t> </a:t>
                </a:r>
                <a:r>
                  <a:rPr lang="es-CO" sz="700" dirty="0">
                    <a:solidFill>
                      <a:schemeClr val="tx1"/>
                    </a:solidFill>
                  </a:rPr>
                  <a:t>Organizacional</a:t>
                </a:r>
              </a:p>
            </p:txBody>
          </p:sp>
          <p:sp>
            <p:nvSpPr>
              <p:cNvPr id="38" name="Rectángulo 133">
                <a:extLst>
                  <a:ext uri="{FF2B5EF4-FFF2-40B4-BE49-F238E27FC236}">
                    <a16:creationId xmlns:a16="http://schemas.microsoft.com/office/drawing/2014/main" xmlns="" id="{A78EC149-4634-E441-99FD-0BB3A272B5E2}"/>
                  </a:ext>
                </a:extLst>
              </p:cNvPr>
              <p:cNvSpPr/>
              <p:nvPr/>
            </p:nvSpPr>
            <p:spPr>
              <a:xfrm>
                <a:off x="545068" y="36492"/>
                <a:ext cx="104775" cy="219075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CO" sz="1100"/>
                  <a:t>3</a:t>
                </a:r>
              </a:p>
            </p:txBody>
          </p:sp>
          <p:sp>
            <p:nvSpPr>
              <p:cNvPr id="39" name="Rectángulo 134">
                <a:extLst>
                  <a:ext uri="{FF2B5EF4-FFF2-40B4-BE49-F238E27FC236}">
                    <a16:creationId xmlns:a16="http://schemas.microsoft.com/office/drawing/2014/main" xmlns="" id="{E977D0DD-CA95-AF40-A25B-AFF02A751A9B}"/>
                  </a:ext>
                </a:extLst>
              </p:cNvPr>
              <p:cNvSpPr/>
              <p:nvPr/>
            </p:nvSpPr>
            <p:spPr>
              <a:xfrm>
                <a:off x="521256" y="1847133"/>
                <a:ext cx="152400" cy="131755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CO" sz="1050" dirty="0"/>
                  <a:t>3</a:t>
                </a:r>
              </a:p>
            </p:txBody>
          </p:sp>
          <p:sp>
            <p:nvSpPr>
              <p:cNvPr id="40" name="Rectángulo 135">
                <a:extLst>
                  <a:ext uri="{FF2B5EF4-FFF2-40B4-BE49-F238E27FC236}">
                    <a16:creationId xmlns:a16="http://schemas.microsoft.com/office/drawing/2014/main" xmlns="" id="{03AF739A-AC4D-4442-84AF-F74860AD6DC7}"/>
                  </a:ext>
                </a:extLst>
              </p:cNvPr>
              <p:cNvSpPr/>
              <p:nvPr/>
            </p:nvSpPr>
            <p:spPr>
              <a:xfrm>
                <a:off x="1414715" y="1841012"/>
                <a:ext cx="110490" cy="150805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CO" sz="1000" dirty="0"/>
                  <a:t>3</a:t>
                </a:r>
              </a:p>
            </p:txBody>
          </p:sp>
          <p:sp>
            <p:nvSpPr>
              <p:cNvPr id="41" name="Rectángulo 136">
                <a:extLst>
                  <a:ext uri="{FF2B5EF4-FFF2-40B4-BE49-F238E27FC236}">
                    <a16:creationId xmlns:a16="http://schemas.microsoft.com/office/drawing/2014/main" xmlns="" id="{54020E34-35B3-AA4A-88CF-A1C9926B8D65}"/>
                  </a:ext>
                </a:extLst>
              </p:cNvPr>
              <p:cNvSpPr/>
              <p:nvPr/>
            </p:nvSpPr>
            <p:spPr>
              <a:xfrm>
                <a:off x="1953415" y="1847133"/>
                <a:ext cx="114300" cy="131755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CO" sz="1050" dirty="0"/>
                  <a:t>3</a:t>
                </a:r>
              </a:p>
            </p:txBody>
          </p:sp>
          <p:sp>
            <p:nvSpPr>
              <p:cNvPr id="42" name="Rectángulo 137">
                <a:extLst>
                  <a:ext uri="{FF2B5EF4-FFF2-40B4-BE49-F238E27FC236}">
                    <a16:creationId xmlns:a16="http://schemas.microsoft.com/office/drawing/2014/main" xmlns="" id="{9D7485B9-4212-BC40-9D55-C0DCF6577DB2}"/>
                  </a:ext>
                </a:extLst>
              </p:cNvPr>
              <p:cNvSpPr/>
              <p:nvPr/>
            </p:nvSpPr>
            <p:spPr>
              <a:xfrm>
                <a:off x="2199706" y="66541"/>
                <a:ext cx="106680" cy="209550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CO" sz="1100" dirty="0"/>
                  <a:t>4</a:t>
                </a:r>
              </a:p>
            </p:txBody>
          </p:sp>
          <p:sp>
            <p:nvSpPr>
              <p:cNvPr id="43" name="Rectángulo 138">
                <a:extLst>
                  <a:ext uri="{FF2B5EF4-FFF2-40B4-BE49-F238E27FC236}">
                    <a16:creationId xmlns:a16="http://schemas.microsoft.com/office/drawing/2014/main" xmlns="" id="{F08446E9-FE3A-C844-968A-0EE0A53F0F6B}"/>
                  </a:ext>
                </a:extLst>
              </p:cNvPr>
              <p:cNvSpPr/>
              <p:nvPr/>
            </p:nvSpPr>
            <p:spPr>
              <a:xfrm>
                <a:off x="2963578" y="1042235"/>
                <a:ext cx="121831" cy="140661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CO" sz="1000"/>
                  <a:t>3</a:t>
                </a:r>
              </a:p>
            </p:txBody>
          </p:sp>
          <p:sp>
            <p:nvSpPr>
              <p:cNvPr id="44" name="Rectángulo 139">
                <a:extLst>
                  <a:ext uri="{FF2B5EF4-FFF2-40B4-BE49-F238E27FC236}">
                    <a16:creationId xmlns:a16="http://schemas.microsoft.com/office/drawing/2014/main" xmlns="" id="{BD7B14FA-04D4-094B-948C-9C6A2AED104F}"/>
                  </a:ext>
                </a:extLst>
              </p:cNvPr>
              <p:cNvSpPr/>
              <p:nvPr/>
            </p:nvSpPr>
            <p:spPr>
              <a:xfrm>
                <a:off x="4613685" y="1272824"/>
                <a:ext cx="122223" cy="173886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CO" sz="1100"/>
                  <a:t>3</a:t>
                </a:r>
              </a:p>
            </p:txBody>
          </p:sp>
          <p:sp>
            <p:nvSpPr>
              <p:cNvPr id="45" name="Rectángulo 140">
                <a:extLst>
                  <a:ext uri="{FF2B5EF4-FFF2-40B4-BE49-F238E27FC236}">
                    <a16:creationId xmlns:a16="http://schemas.microsoft.com/office/drawing/2014/main" xmlns="" id="{2F169203-A4B6-E645-87CA-A6E4880904DB}"/>
                  </a:ext>
                </a:extLst>
              </p:cNvPr>
              <p:cNvSpPr/>
              <p:nvPr/>
            </p:nvSpPr>
            <p:spPr>
              <a:xfrm>
                <a:off x="5431161" y="928567"/>
                <a:ext cx="138445" cy="99680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CO" sz="1000"/>
                  <a:t>3</a:t>
                </a:r>
              </a:p>
            </p:txBody>
          </p:sp>
          <p:sp>
            <p:nvSpPr>
              <p:cNvPr id="46" name="Rectángulo 141">
                <a:extLst>
                  <a:ext uri="{FF2B5EF4-FFF2-40B4-BE49-F238E27FC236}">
                    <a16:creationId xmlns:a16="http://schemas.microsoft.com/office/drawing/2014/main" xmlns="" id="{0704D40E-2418-EE4A-A040-38E0CBDC4885}"/>
                  </a:ext>
                </a:extLst>
              </p:cNvPr>
              <p:cNvSpPr/>
              <p:nvPr/>
            </p:nvSpPr>
            <p:spPr>
              <a:xfrm>
                <a:off x="6226512" y="1309338"/>
                <a:ext cx="134471" cy="207309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CO" sz="1100"/>
                  <a:t>3</a:t>
                </a:r>
              </a:p>
            </p:txBody>
          </p:sp>
          <p:sp>
            <p:nvSpPr>
              <p:cNvPr id="47" name="Rectángulo 142">
                <a:extLst>
                  <a:ext uri="{FF2B5EF4-FFF2-40B4-BE49-F238E27FC236}">
                    <a16:creationId xmlns:a16="http://schemas.microsoft.com/office/drawing/2014/main" xmlns="" id="{32AD50E4-E863-3148-88F5-B933F7CAB3B2}"/>
                  </a:ext>
                </a:extLst>
              </p:cNvPr>
              <p:cNvSpPr/>
              <p:nvPr/>
            </p:nvSpPr>
            <p:spPr>
              <a:xfrm>
                <a:off x="7907724" y="832898"/>
                <a:ext cx="162486" cy="252133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CO" sz="1100"/>
                  <a:t>3</a:t>
                </a:r>
              </a:p>
            </p:txBody>
          </p:sp>
          <p:sp>
            <p:nvSpPr>
              <p:cNvPr id="48" name="Rectángulo 143">
                <a:extLst>
                  <a:ext uri="{FF2B5EF4-FFF2-40B4-BE49-F238E27FC236}">
                    <a16:creationId xmlns:a16="http://schemas.microsoft.com/office/drawing/2014/main" xmlns="" id="{7958D342-8A92-DE4E-801C-8D9ECF0A97C1}"/>
                  </a:ext>
                </a:extLst>
              </p:cNvPr>
              <p:cNvSpPr/>
              <p:nvPr/>
            </p:nvSpPr>
            <p:spPr>
              <a:xfrm>
                <a:off x="7907724" y="500656"/>
                <a:ext cx="162485" cy="290884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CO" sz="1100"/>
                  <a:t>3</a:t>
                </a:r>
              </a:p>
            </p:txBody>
          </p:sp>
          <p:sp>
            <p:nvSpPr>
              <p:cNvPr id="49" name="Rectángulo 144">
                <a:extLst>
                  <a:ext uri="{FF2B5EF4-FFF2-40B4-BE49-F238E27FC236}">
                    <a16:creationId xmlns:a16="http://schemas.microsoft.com/office/drawing/2014/main" xmlns="" id="{5DD19E2F-4AAA-6445-B8CE-A7537535327D}"/>
                  </a:ext>
                </a:extLst>
              </p:cNvPr>
              <p:cNvSpPr/>
              <p:nvPr/>
            </p:nvSpPr>
            <p:spPr>
              <a:xfrm>
                <a:off x="4565365" y="478033"/>
                <a:ext cx="173691" cy="201706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CO" sz="1100"/>
                  <a:t>3</a:t>
                </a:r>
              </a:p>
            </p:txBody>
          </p:sp>
          <p:sp>
            <p:nvSpPr>
              <p:cNvPr id="50" name="Rectángulo 145">
                <a:extLst>
                  <a:ext uri="{FF2B5EF4-FFF2-40B4-BE49-F238E27FC236}">
                    <a16:creationId xmlns:a16="http://schemas.microsoft.com/office/drawing/2014/main" xmlns="" id="{8081593A-5BCF-B94F-84D2-28A392F976F3}"/>
                  </a:ext>
                </a:extLst>
              </p:cNvPr>
              <p:cNvSpPr/>
              <p:nvPr/>
            </p:nvSpPr>
            <p:spPr>
              <a:xfrm>
                <a:off x="5935402" y="1874566"/>
                <a:ext cx="184898" cy="179294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CO" sz="1100"/>
                  <a:t>3</a:t>
                </a:r>
              </a:p>
            </p:txBody>
          </p:sp>
          <p:sp>
            <p:nvSpPr>
              <p:cNvPr id="51" name="Rectángulo 146">
                <a:extLst>
                  <a:ext uri="{FF2B5EF4-FFF2-40B4-BE49-F238E27FC236}">
                    <a16:creationId xmlns:a16="http://schemas.microsoft.com/office/drawing/2014/main" xmlns="" id="{04227A0D-878A-1E46-BDA6-1762EB515B91}"/>
                  </a:ext>
                </a:extLst>
              </p:cNvPr>
              <p:cNvSpPr/>
              <p:nvPr/>
            </p:nvSpPr>
            <p:spPr>
              <a:xfrm>
                <a:off x="5412455" y="1326179"/>
                <a:ext cx="151279" cy="196103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CO" sz="1100" dirty="0"/>
                  <a:t>3</a:t>
                </a:r>
              </a:p>
            </p:txBody>
          </p:sp>
          <p:sp>
            <p:nvSpPr>
              <p:cNvPr id="52" name="Rectángulo 147">
                <a:extLst>
                  <a:ext uri="{FF2B5EF4-FFF2-40B4-BE49-F238E27FC236}">
                    <a16:creationId xmlns:a16="http://schemas.microsoft.com/office/drawing/2014/main" xmlns="" id="{AFA1A595-DAE8-DE41-8728-BCE1AFA5FB26}"/>
                  </a:ext>
                </a:extLst>
              </p:cNvPr>
              <p:cNvSpPr/>
              <p:nvPr/>
            </p:nvSpPr>
            <p:spPr>
              <a:xfrm>
                <a:off x="7029153" y="213242"/>
                <a:ext cx="156882" cy="156883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CO" sz="1100"/>
                  <a:t>7</a:t>
                </a:r>
              </a:p>
            </p:txBody>
          </p:sp>
          <p:sp>
            <p:nvSpPr>
              <p:cNvPr id="53" name="Rectángulo 148">
                <a:extLst>
                  <a:ext uri="{FF2B5EF4-FFF2-40B4-BE49-F238E27FC236}">
                    <a16:creationId xmlns:a16="http://schemas.microsoft.com/office/drawing/2014/main" xmlns="" id="{1D410F5B-ECCA-F74A-91E7-C462C202F890}"/>
                  </a:ext>
                </a:extLst>
              </p:cNvPr>
              <p:cNvSpPr/>
              <p:nvPr/>
            </p:nvSpPr>
            <p:spPr>
              <a:xfrm>
                <a:off x="7040358" y="759782"/>
                <a:ext cx="145677" cy="207309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CO" sz="1100" dirty="0"/>
                  <a:t>6</a:t>
                </a:r>
              </a:p>
            </p:txBody>
          </p:sp>
          <p:sp>
            <p:nvSpPr>
              <p:cNvPr id="54" name="Rectángulo 149">
                <a:extLst>
                  <a:ext uri="{FF2B5EF4-FFF2-40B4-BE49-F238E27FC236}">
                    <a16:creationId xmlns:a16="http://schemas.microsoft.com/office/drawing/2014/main" xmlns="" id="{96AB0A13-2445-FC41-94C6-3D1BCE1AF93B}"/>
                  </a:ext>
                </a:extLst>
              </p:cNvPr>
              <p:cNvSpPr/>
              <p:nvPr/>
            </p:nvSpPr>
            <p:spPr>
              <a:xfrm>
                <a:off x="3756536" y="117829"/>
                <a:ext cx="173691" cy="151280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CO" sz="1100"/>
                  <a:t>3</a:t>
                </a:r>
              </a:p>
            </p:txBody>
          </p:sp>
          <p:sp>
            <p:nvSpPr>
              <p:cNvPr id="55" name="Rectángulo 150">
                <a:extLst>
                  <a:ext uri="{FF2B5EF4-FFF2-40B4-BE49-F238E27FC236}">
                    <a16:creationId xmlns:a16="http://schemas.microsoft.com/office/drawing/2014/main" xmlns="" id="{314ADC5A-4C02-114E-B161-306C244AB329}"/>
                  </a:ext>
                </a:extLst>
              </p:cNvPr>
              <p:cNvSpPr/>
              <p:nvPr/>
            </p:nvSpPr>
            <p:spPr>
              <a:xfrm>
                <a:off x="5396814" y="728559"/>
                <a:ext cx="182562" cy="127000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CO" sz="1100"/>
                  <a:t>3</a:t>
                </a:r>
              </a:p>
            </p:txBody>
          </p:sp>
          <p:sp>
            <p:nvSpPr>
              <p:cNvPr id="56" name="Rectángulo 151">
                <a:extLst>
                  <a:ext uri="{FF2B5EF4-FFF2-40B4-BE49-F238E27FC236}">
                    <a16:creationId xmlns:a16="http://schemas.microsoft.com/office/drawing/2014/main" xmlns="" id="{9E8A6600-9636-0B4F-9FF8-3669CC3F220F}"/>
                  </a:ext>
                </a:extLst>
              </p:cNvPr>
              <p:cNvSpPr/>
              <p:nvPr/>
            </p:nvSpPr>
            <p:spPr>
              <a:xfrm>
                <a:off x="2958730" y="100479"/>
                <a:ext cx="142875" cy="134937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CO" sz="1100" dirty="0"/>
                  <a:t>3</a:t>
                </a:r>
              </a:p>
            </p:txBody>
          </p:sp>
          <p:sp>
            <p:nvSpPr>
              <p:cNvPr id="57" name="Rectángulo 152">
                <a:extLst>
                  <a:ext uri="{FF2B5EF4-FFF2-40B4-BE49-F238E27FC236}">
                    <a16:creationId xmlns:a16="http://schemas.microsoft.com/office/drawing/2014/main" xmlns="" id="{D3DC12E1-E4A2-4D48-B16F-772D43404E06}"/>
                  </a:ext>
                </a:extLst>
              </p:cNvPr>
              <p:cNvSpPr/>
              <p:nvPr/>
            </p:nvSpPr>
            <p:spPr>
              <a:xfrm>
                <a:off x="1404596" y="161660"/>
                <a:ext cx="111096" cy="121751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CO" sz="1000" dirty="0"/>
                  <a:t>3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5305753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</TotalTime>
  <Words>317</Words>
  <Application>Microsoft Office PowerPoint</Application>
  <PresentationFormat>Panorámica</PresentationFormat>
  <Paragraphs>146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Berlin Sans FB</vt:lpstr>
      <vt:lpstr>Calibri</vt:lpstr>
      <vt:lpstr>Calibri Light</vt:lpstr>
      <vt:lpstr>Segoe UI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javier avendaño</dc:creator>
  <cp:lastModifiedBy>UT</cp:lastModifiedBy>
  <cp:revision>39</cp:revision>
  <dcterms:created xsi:type="dcterms:W3CDTF">2018-08-08T22:29:30Z</dcterms:created>
  <dcterms:modified xsi:type="dcterms:W3CDTF">2019-09-03T00:58:44Z</dcterms:modified>
</cp:coreProperties>
</file>